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82" r:id="rId19"/>
    <p:sldId id="281" r:id="rId20"/>
    <p:sldId id="280" r:id="rId21"/>
    <p:sldId id="273" r:id="rId22"/>
    <p:sldId id="274" r:id="rId23"/>
    <p:sldId id="275" r:id="rId24"/>
    <p:sldId id="276" r:id="rId25"/>
    <p:sldId id="277" r:id="rId26"/>
    <p:sldId id="278" r:id="rId27"/>
    <p:sldId id="279" r:id="rId28"/>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0A0C4BD-79E7-4345-9AFB-1803041557B9}">
  <a:tblStyle styleId="{50A0C4BD-79E7-4345-9AFB-1803041557B9}"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0032" autoAdjust="0"/>
  </p:normalViewPr>
  <p:slideViewPr>
    <p:cSldViewPr snapToGrid="0">
      <p:cViewPr varScale="1">
        <p:scale>
          <a:sx n="106" d="100"/>
          <a:sy n="106" d="100"/>
        </p:scale>
        <p:origin x="778"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78649300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5379849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Shape 11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3" name="Shape 11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4310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Shape 11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9" name="Shape 11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0513847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Shape 12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5" name="Shape 12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6123632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Shape 1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1" name="Shape 13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60330067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450333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Shape 14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3" name="Shape 14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4530471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Shape 14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9" name="Shape 14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2346315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a:p>
            <a:pPr lvl="0">
              <a:spcBef>
                <a:spcPts val="0"/>
              </a:spcBef>
              <a:buNone/>
            </a:pPr>
            <a:endParaRPr dirty="0"/>
          </a:p>
        </p:txBody>
      </p:sp>
    </p:spTree>
    <p:extLst>
      <p:ext uri="{BB962C8B-B14F-4D97-AF65-F5344CB8AC3E}">
        <p14:creationId xmlns:p14="http://schemas.microsoft.com/office/powerpoint/2010/main" val="8481764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a:p>
            <a:pPr lvl="0">
              <a:spcBef>
                <a:spcPts val="0"/>
              </a:spcBef>
              <a:buNone/>
            </a:pPr>
            <a:endParaRPr dirty="0"/>
          </a:p>
        </p:txBody>
      </p:sp>
    </p:spTree>
    <p:extLst>
      <p:ext uri="{BB962C8B-B14F-4D97-AF65-F5344CB8AC3E}">
        <p14:creationId xmlns:p14="http://schemas.microsoft.com/office/powerpoint/2010/main" val="48439069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dirty="0"/>
          </a:p>
          <a:p>
            <a:pPr lvl="0">
              <a:spcBef>
                <a:spcPts val="0"/>
              </a:spcBef>
              <a:buNone/>
            </a:pPr>
            <a:endParaRPr dirty="0"/>
          </a:p>
        </p:txBody>
      </p:sp>
    </p:spTree>
    <p:extLst>
      <p:ext uri="{BB962C8B-B14F-4D97-AF65-F5344CB8AC3E}">
        <p14:creationId xmlns:p14="http://schemas.microsoft.com/office/powerpoint/2010/main" val="36792357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Shape 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8" name="Shape 5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001209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Shape 1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7" name="Shape 15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dirty="0"/>
              <a:t>Looking into the data provided we found we could dig deeper. </a:t>
            </a:r>
          </a:p>
          <a:p>
            <a:pPr lvl="0">
              <a:spcBef>
                <a:spcPts val="0"/>
              </a:spcBef>
              <a:buNone/>
            </a:pPr>
            <a:endParaRPr dirty="0"/>
          </a:p>
          <a:p>
            <a:pPr lvl="0">
              <a:spcBef>
                <a:spcPts val="0"/>
              </a:spcBef>
              <a:buNone/>
            </a:pPr>
            <a:r>
              <a:rPr lang="en" dirty="0"/>
              <a:t>A session of the house or senate could be mapped to bills in different states. This provides a corpus of text for further feature enhancement.</a:t>
            </a:r>
          </a:p>
          <a:p>
            <a:pPr lvl="0">
              <a:spcBef>
                <a:spcPts val="0"/>
              </a:spcBef>
              <a:buNone/>
            </a:pPr>
            <a:endParaRPr dirty="0"/>
          </a:p>
          <a:p>
            <a:pPr lvl="0">
              <a:spcBef>
                <a:spcPts val="0"/>
              </a:spcBef>
              <a:buNone/>
            </a:pPr>
            <a:r>
              <a:rPr lang="en" dirty="0"/>
              <a:t>What other features can be found? </a:t>
            </a:r>
          </a:p>
          <a:p>
            <a:pPr lvl="0">
              <a:spcBef>
                <a:spcPts val="0"/>
              </a:spcBef>
              <a:buNone/>
            </a:pPr>
            <a:r>
              <a:rPr lang="en" dirty="0"/>
              <a:t>Word2Vec, Hot topics for current congress?</a:t>
            </a:r>
          </a:p>
          <a:p>
            <a:pPr lvl="0">
              <a:spcBef>
                <a:spcPts val="0"/>
              </a:spcBef>
              <a:buNone/>
            </a:pPr>
            <a:endParaRPr dirty="0"/>
          </a:p>
          <a:p>
            <a:pPr lvl="0">
              <a:spcBef>
                <a:spcPts val="0"/>
              </a:spcBef>
              <a:buNone/>
            </a:pPr>
            <a:endParaRPr dirty="0"/>
          </a:p>
        </p:txBody>
      </p:sp>
    </p:spTree>
    <p:extLst>
      <p:ext uri="{BB962C8B-B14F-4D97-AF65-F5344CB8AC3E}">
        <p14:creationId xmlns:p14="http://schemas.microsoft.com/office/powerpoint/2010/main" val="86180357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Shape 1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4" name="Shape 1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A first step BI process</a:t>
            </a:r>
          </a:p>
          <a:p>
            <a:pPr lvl="0">
              <a:spcBef>
                <a:spcPts val="0"/>
              </a:spcBef>
              <a:buNone/>
            </a:pPr>
            <a:endParaRPr/>
          </a:p>
          <a:p>
            <a:pPr lvl="0">
              <a:spcBef>
                <a:spcPts val="0"/>
              </a:spcBef>
              <a:buNone/>
            </a:pPr>
            <a:r>
              <a:rPr lang="en"/>
              <a:t>By using the names of a bill in the descriptive CSVs, the congress.gov website was scraped using a Clojure Enlive (css selectors) process. Individuals bills were loaded and stored locally and then stored into spark for further investigation.</a:t>
            </a:r>
          </a:p>
        </p:txBody>
      </p:sp>
    </p:spTree>
    <p:extLst>
      <p:ext uri="{BB962C8B-B14F-4D97-AF65-F5344CB8AC3E}">
        <p14:creationId xmlns:p14="http://schemas.microsoft.com/office/powerpoint/2010/main" val="34659104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Shape 1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2" name="Shape 172"/>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Collection is performed by a web scraper searching congress.gov and scraping bill text.</a:t>
            </a:r>
          </a:p>
          <a:p>
            <a:pPr lvl="0">
              <a:spcBef>
                <a:spcPts val="0"/>
              </a:spcBef>
              <a:buNone/>
            </a:pPr>
            <a:endParaRPr/>
          </a:p>
          <a:p>
            <a:pPr lvl="0">
              <a:spcBef>
                <a:spcPts val="0"/>
              </a:spcBef>
              <a:buNone/>
            </a:pPr>
            <a:r>
              <a:rPr lang="en"/>
              <a:t>Individual bills are stored as json files and read in with spark.</a:t>
            </a:r>
          </a:p>
          <a:p>
            <a:pPr lvl="0">
              <a:spcBef>
                <a:spcPts val="0"/>
              </a:spcBef>
              <a:buNone/>
            </a:pPr>
            <a:endParaRPr/>
          </a:p>
          <a:p>
            <a:pPr lvl="0">
              <a:spcBef>
                <a:spcPts val="0"/>
              </a:spcBef>
              <a:buNone/>
            </a:pPr>
            <a:r>
              <a:rPr lang="en"/>
              <a:t>Works can have weird quality issues, roman numerals and words running together.</a:t>
            </a:r>
          </a:p>
          <a:p>
            <a:pPr lvl="0">
              <a:spcBef>
                <a:spcPts val="0"/>
              </a:spcBef>
              <a:buNone/>
            </a:pPr>
            <a:endParaRPr/>
          </a:p>
          <a:p>
            <a:pPr lvl="0">
              <a:spcBef>
                <a:spcPts val="0"/>
              </a:spcBef>
              <a:buNone/>
            </a:pPr>
            <a:r>
              <a:rPr lang="en"/>
              <a:t>While mapping back to other graph data is possible, it’s difficult but could provide interesting insights.</a:t>
            </a:r>
          </a:p>
        </p:txBody>
      </p:sp>
    </p:spTree>
    <p:extLst>
      <p:ext uri="{BB962C8B-B14F-4D97-AF65-F5344CB8AC3E}">
        <p14:creationId xmlns:p14="http://schemas.microsoft.com/office/powerpoint/2010/main" val="30173391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Shape 1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9" name="Shape 17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Security-defence - budget central themes</a:t>
            </a:r>
          </a:p>
        </p:txBody>
      </p:sp>
    </p:spTree>
    <p:extLst>
      <p:ext uri="{BB962C8B-B14F-4D97-AF65-F5344CB8AC3E}">
        <p14:creationId xmlns:p14="http://schemas.microsoft.com/office/powerpoint/2010/main" val="252063317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Shape 1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5" name="Shape 1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Looks like congress isn’t a fan of mother nature.</a:t>
            </a:r>
          </a:p>
        </p:txBody>
      </p:sp>
    </p:spTree>
    <p:extLst>
      <p:ext uri="{BB962C8B-B14F-4D97-AF65-F5344CB8AC3E}">
        <p14:creationId xmlns:p14="http://schemas.microsoft.com/office/powerpoint/2010/main" val="8704127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Shape 19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1" name="Shape 19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Clr>
                <a:schemeClr val="dk1"/>
              </a:buClr>
              <a:buSzPct val="100000"/>
              <a:buFont typeface="Arial"/>
              <a:buNone/>
            </a:pPr>
            <a:r>
              <a:rPr lang="en">
                <a:solidFill>
                  <a:schemeClr val="dk1"/>
                </a:solidFill>
              </a:rPr>
              <a:t>Finding synonyms for health in passed congress bills.</a:t>
            </a:r>
          </a:p>
          <a:p>
            <a:pPr lvl="0">
              <a:spcBef>
                <a:spcPts val="0"/>
              </a:spcBef>
              <a:buNone/>
            </a:pPr>
            <a:endParaRPr/>
          </a:p>
          <a:p>
            <a:pPr lvl="0">
              <a:spcBef>
                <a:spcPts val="0"/>
              </a:spcBef>
              <a:buNone/>
            </a:pPr>
            <a:r>
              <a:rPr lang="en"/>
              <a:t>Using word2vec, we can analyze what words are close to each other providing interesting synonyms</a:t>
            </a:r>
          </a:p>
        </p:txBody>
      </p:sp>
    </p:spTree>
    <p:extLst>
      <p:ext uri="{BB962C8B-B14F-4D97-AF65-F5344CB8AC3E}">
        <p14:creationId xmlns:p14="http://schemas.microsoft.com/office/powerpoint/2010/main" val="42066098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Shape 1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8" name="Shape 198"/>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
              <a:t>Finding synonyms for health in failed congress bills.</a:t>
            </a:r>
          </a:p>
          <a:p>
            <a:pPr lvl="0">
              <a:spcBef>
                <a:spcPts val="0"/>
              </a:spcBef>
              <a:buNone/>
            </a:pPr>
            <a:endParaRPr/>
          </a:p>
          <a:p>
            <a:pPr lvl="0">
              <a:spcBef>
                <a:spcPts val="0"/>
              </a:spcBef>
              <a:buNone/>
            </a:pPr>
            <a:r>
              <a:rPr lang="en"/>
              <a:t>Interesting what words get lumped in with failed bills mentioning health i.e. improve.</a:t>
            </a:r>
          </a:p>
        </p:txBody>
      </p:sp>
    </p:spTree>
    <p:extLst>
      <p:ext uri="{BB962C8B-B14F-4D97-AF65-F5344CB8AC3E}">
        <p14:creationId xmlns:p14="http://schemas.microsoft.com/office/powerpoint/2010/main" val="30800173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Shape 2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4" name="Shape 20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7302462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Shape 6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4" name="Shape 6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0752458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3" name="Shape 7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5374932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Shape 7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0" name="Shape 8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8689313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3726602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3574388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Shape 9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9" name="Shape 99"/>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2765812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Shape 1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5" name="Shape 10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917879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lIns="91425" tIns="91425" rIns="91425" bIns="91425" anchor="b" anchorCtr="0"/>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a:endParaRPr/>
          </a:p>
        </p:txBody>
      </p:sp>
      <p:sp>
        <p:nvSpPr>
          <p:cNvPr id="12" name="Shape 12"/>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lIns="91425" tIns="91425" rIns="91425" bIns="91425" anchor="b" anchorCtr="0"/>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47" name="Shape 4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lIns="91425" tIns="91425" rIns="91425" bIns="91425" anchor="ctr" anchorCtr="0"/>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a:endParaRPr/>
          </a:p>
        </p:txBody>
      </p:sp>
      <p:sp>
        <p:nvSpPr>
          <p:cNvPr id="15" name="Shape 15"/>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24" name="Shape 2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1" name="Shape 31"/>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lIns="91425" tIns="91425" rIns="91425" bIns="91425" anchor="ctr" anchorCtr="0"/>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a:endParaRPr/>
          </a:p>
        </p:txBody>
      </p:sp>
      <p:sp>
        <p:nvSpPr>
          <p:cNvPr id="34" name="Shape 34"/>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lIns="91425" tIns="91425" rIns="91425" bIns="91425" anchor="ctr" anchorCtr="0">
            <a:noAutofit/>
          </a:bodyPr>
          <a:lstStyle/>
          <a:p>
            <a:pPr lvl="0">
              <a:spcBef>
                <a:spcPts val="0"/>
              </a:spcBef>
              <a:buNone/>
            </a:pPr>
            <a:endParaRPr/>
          </a:p>
        </p:txBody>
      </p:sp>
      <p:sp>
        <p:nvSpPr>
          <p:cNvPr id="37" name="Shape 37"/>
          <p:cNvSpPr txBox="1">
            <a:spLocks noGrp="1"/>
          </p:cNvSpPr>
          <p:nvPr>
            <p:ph type="title"/>
          </p:nvPr>
        </p:nvSpPr>
        <p:spPr>
          <a:xfrm>
            <a:off x="265500" y="1233175"/>
            <a:ext cx="4045200" cy="1482300"/>
          </a:xfrm>
          <a:prstGeom prst="rect">
            <a:avLst/>
          </a:prstGeom>
        </p:spPr>
        <p:txBody>
          <a:bodyPr lIns="91425" tIns="91425" rIns="91425" bIns="91425" anchor="b" anchorCtr="0"/>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lIns="91425" tIns="91425" rIns="91425" bIns="91425" anchor="ctr"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40" name="Shape 4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43" name="Shape 43"/>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lIns="91425" tIns="91425" rIns="91425" bIns="91425" anchor="t" anchorCtr="0"/>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a:endParaRPr/>
          </a:p>
        </p:txBody>
      </p:sp>
      <p:sp>
        <p:nvSpPr>
          <p:cNvPr id="8" name="Shape 8"/>
          <p:cNvSpPr txBox="1">
            <a:spLocks noGrp="1"/>
          </p:cNvSpPr>
          <p:nvPr>
            <p:ph type="sldNum" idx="12"/>
          </p:nvPr>
        </p:nvSpPr>
        <p:spPr>
          <a:xfrm>
            <a:off x="8472457" y="4663216"/>
            <a:ext cx="548700" cy="3936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rPr>
              <a:t>‹#›</a:t>
            </a:fld>
            <a:endParaRPr lang="en"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hyperlink" Target="http://voteview.com/pdf/nomboot.pdf"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6" Type="http://schemas.openxmlformats.org/officeDocument/2006/relationships/hyperlink" Target="https://hal.archives-ouvertes.fr/hal-00633640/document" TargetMode="External"/><Relationship Id="rId5" Type="http://schemas.openxmlformats.org/officeDocument/2006/relationships/hyperlink" Target="http://www.syssec-project.eu/m/page-media/3/moradi-sea12.pdf" TargetMode="External"/><Relationship Id="rId4" Type="http://schemas.openxmlformats.org/officeDocument/2006/relationships/hyperlink" Target="http://arxiv.org/abs/cond-mat/0408187"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ctrTitle"/>
          </p:nvPr>
        </p:nvSpPr>
        <p:spPr>
          <a:xfrm>
            <a:off x="311708" y="744575"/>
            <a:ext cx="8520600" cy="2052600"/>
          </a:xfrm>
          <a:prstGeom prst="rect">
            <a:avLst/>
          </a:prstGeom>
        </p:spPr>
        <p:txBody>
          <a:bodyPr lIns="91425" tIns="91425" rIns="91425" bIns="91425" anchor="b" anchorCtr="0">
            <a:noAutofit/>
          </a:bodyPr>
          <a:lstStyle/>
          <a:p>
            <a:pPr lvl="0">
              <a:spcBef>
                <a:spcPts val="0"/>
              </a:spcBef>
              <a:buNone/>
            </a:pPr>
            <a:r>
              <a:rPr lang="en"/>
              <a:t>High-Impact Lobbying</a:t>
            </a:r>
          </a:p>
        </p:txBody>
      </p:sp>
      <p:sp>
        <p:nvSpPr>
          <p:cNvPr id="55" name="Shape 55"/>
          <p:cNvSpPr txBox="1">
            <a:spLocks noGrp="1"/>
          </p:cNvSpPr>
          <p:nvPr>
            <p:ph type="subTitle" idx="1"/>
          </p:nvPr>
        </p:nvSpPr>
        <p:spPr>
          <a:xfrm>
            <a:off x="311700" y="2834125"/>
            <a:ext cx="8520600" cy="792600"/>
          </a:xfrm>
          <a:prstGeom prst="rect">
            <a:avLst/>
          </a:prstGeom>
        </p:spPr>
        <p:txBody>
          <a:bodyPr lIns="91425" tIns="91425" rIns="91425" bIns="91425" anchor="t" anchorCtr="0">
            <a:noAutofit/>
          </a:bodyPr>
          <a:lstStyle/>
          <a:p>
            <a:pPr lvl="0">
              <a:spcBef>
                <a:spcPts val="0"/>
              </a:spcBef>
              <a:buClr>
                <a:schemeClr val="dk1"/>
              </a:buClr>
              <a:buSzPct val="78571"/>
              <a:buFont typeface="Arial"/>
              <a:buNone/>
            </a:pPr>
            <a:r>
              <a:rPr lang="en" sz="1400"/>
              <a:t>Joseph Decker, Kevin Kauffman, Maria Markhelyuk, Mark Takagi, and Zachary Taylor</a:t>
            </a:r>
          </a:p>
        </p:txBody>
      </p:sp>
    </p:spTree>
  </p:cSld>
  <p:clrMapOvr>
    <a:masterClrMapping/>
  </p:clrMapOvr>
  <p:transition spd="slow">
    <p:cut/>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Shape 11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Clustering In Spark</a:t>
            </a:r>
          </a:p>
        </p:txBody>
      </p:sp>
      <p:sp>
        <p:nvSpPr>
          <p:cNvPr id="116" name="Shape 116"/>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pPr>
            <a:r>
              <a:rPr lang="en"/>
              <a:t>Clustering Algorithms, especially on large data-sets can see great speedup when executed in a parallel environment</a:t>
            </a:r>
          </a:p>
          <a:p>
            <a:pPr marL="457200" lvl="0" indent="-228600" rtl="0">
              <a:spcBef>
                <a:spcPts val="0"/>
              </a:spcBef>
            </a:pPr>
            <a:r>
              <a:rPr lang="en"/>
              <a:t>Take well-known clustering algorithm which is slow on large data-sets and re-implement in spark to take advantage of high-performance clusters (K-medioids)</a:t>
            </a:r>
          </a:p>
          <a:p>
            <a:pPr marL="457200" lvl="0" indent="-228600" rtl="0">
              <a:spcBef>
                <a:spcPts val="0"/>
              </a:spcBef>
            </a:pPr>
            <a:r>
              <a:rPr lang="en"/>
              <a:t>Generate output of actual clusters/cluster centers</a:t>
            </a:r>
          </a:p>
        </p:txBody>
      </p:sp>
    </p:spTree>
  </p:cSld>
  <p:clrMapOvr>
    <a:masterClrMapping/>
  </p:clrMapOvr>
  <p:transition spd="slow">
    <p:cut/>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Shape 12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K-Medioids</a:t>
            </a:r>
          </a:p>
        </p:txBody>
      </p:sp>
      <p:sp>
        <p:nvSpPr>
          <p:cNvPr id="122" name="Shape 122"/>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pPr>
            <a:r>
              <a:rPr lang="en"/>
              <a:t>like K-means, but suitable for a generalized distance metric (select a vertex as the center of a cluster rather than an arbitrary point in space)</a:t>
            </a:r>
          </a:p>
          <a:p>
            <a:pPr marL="457200" lvl="0" indent="-228600" rtl="0">
              <a:spcBef>
                <a:spcPts val="0"/>
              </a:spcBef>
            </a:pPr>
            <a:r>
              <a:rPr lang="en"/>
              <a:t>Also like K-means, can have poor runtime on large datasets</a:t>
            </a:r>
          </a:p>
          <a:p>
            <a:pPr marL="457200" lvl="0" indent="-228600" rtl="0">
              <a:spcBef>
                <a:spcPts val="0"/>
              </a:spcBef>
            </a:pPr>
            <a:r>
              <a:rPr lang="en"/>
              <a:t>Only a heuristic solution: depending on randomized selection of initial medioids, may produce different clusterings. Is prone to getting caught in non-optimal local minima</a:t>
            </a:r>
          </a:p>
          <a:p>
            <a:pPr marL="457200" lvl="0" indent="-228600" rtl="0">
              <a:spcBef>
                <a:spcPts val="0"/>
              </a:spcBef>
            </a:pPr>
            <a:r>
              <a:rPr lang="en"/>
              <a:t>Metric: sum of cosine distance from a medioid to all points in the cluster</a:t>
            </a:r>
          </a:p>
          <a:p>
            <a:pPr marL="457200" lvl="0" indent="-228600" rtl="0">
              <a:spcBef>
                <a:spcPts val="0"/>
              </a:spcBef>
            </a:pPr>
            <a:r>
              <a:rPr lang="en"/>
              <a:t>Can be used to see which senators have influence at a variety of levels (use small K for broad influence, large K for fine grained influence)</a:t>
            </a:r>
          </a:p>
        </p:txBody>
      </p:sp>
    </p:spTree>
  </p:cSld>
  <p:clrMapOvr>
    <a:masterClrMapping/>
  </p:clrMapOvr>
  <p:transition spd="slow">
    <p:cut/>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7" name="Shape 12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Performance</a:t>
            </a:r>
          </a:p>
        </p:txBody>
      </p:sp>
      <p:sp>
        <p:nvSpPr>
          <p:cNvPr id="128" name="Shape 128"/>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pPr>
            <a:r>
              <a:rPr lang="en"/>
              <a:t>Step 1: Assign a node to the nearest medioid.</a:t>
            </a:r>
          </a:p>
          <a:p>
            <a:pPr marL="914400" lvl="1" indent="-228600" rtl="0">
              <a:spcBef>
                <a:spcPts val="0"/>
              </a:spcBef>
            </a:pPr>
            <a:r>
              <a:rPr lang="en"/>
              <a:t>Normally </a:t>
            </a:r>
            <a:r>
              <a:rPr lang="en">
                <a:solidFill>
                  <a:srgbClr val="252525"/>
                </a:solidFill>
                <a:highlight>
                  <a:srgbClr val="FFFFFF"/>
                </a:highlight>
              </a:rPr>
              <a:t>Θ</a:t>
            </a:r>
            <a:r>
              <a:rPr lang="en"/>
              <a:t>(n*k)</a:t>
            </a:r>
          </a:p>
          <a:p>
            <a:pPr marL="914400" lvl="1" indent="-228600" rtl="0">
              <a:spcBef>
                <a:spcPts val="0"/>
              </a:spcBef>
            </a:pPr>
            <a:r>
              <a:rPr lang="en"/>
              <a:t>With enough hardware, this can approach </a:t>
            </a:r>
            <a:r>
              <a:rPr lang="en">
                <a:solidFill>
                  <a:srgbClr val="252525"/>
                </a:solidFill>
                <a:highlight>
                  <a:srgbClr val="FFFFFF"/>
                </a:highlight>
              </a:rPr>
              <a:t>O</a:t>
            </a:r>
            <a:r>
              <a:rPr lang="en"/>
              <a:t>(k * log(n))</a:t>
            </a:r>
          </a:p>
          <a:p>
            <a:pPr marL="914400" lvl="1" indent="-228600" rtl="0">
              <a:spcBef>
                <a:spcPts val="0"/>
              </a:spcBef>
            </a:pPr>
            <a:r>
              <a:rPr lang="en">
                <a:solidFill>
                  <a:srgbClr val="252525"/>
                </a:solidFill>
                <a:highlight>
                  <a:srgbClr val="FFFFFF"/>
                </a:highlight>
              </a:rPr>
              <a:t>Θ</a:t>
            </a:r>
            <a:r>
              <a:rPr lang="en"/>
              <a:t>(k) for a single vertex to find the medioid it’s closest to</a:t>
            </a:r>
          </a:p>
          <a:p>
            <a:pPr marL="914400" lvl="1" indent="-228600" rtl="0">
              <a:spcBef>
                <a:spcPts val="0"/>
              </a:spcBef>
            </a:pPr>
            <a:r>
              <a:rPr lang="en"/>
              <a:t>O(k * log(n)) to coalesce the individual nodes into their cluster</a:t>
            </a:r>
          </a:p>
          <a:p>
            <a:pPr marL="457200" lvl="0" indent="-228600" rtl="0">
              <a:spcBef>
                <a:spcPts val="0"/>
              </a:spcBef>
            </a:pPr>
            <a:r>
              <a:rPr lang="en"/>
              <a:t>Step 2: find the new optimal medioid for each cluster</a:t>
            </a:r>
          </a:p>
          <a:p>
            <a:pPr marL="914400" lvl="1" indent="-228600" rtl="0">
              <a:spcBef>
                <a:spcPts val="0"/>
              </a:spcBef>
            </a:pPr>
            <a:r>
              <a:rPr lang="en"/>
              <a:t>Normally </a:t>
            </a:r>
            <a:r>
              <a:rPr lang="en">
                <a:solidFill>
                  <a:srgbClr val="252525"/>
                </a:solidFill>
                <a:highlight>
                  <a:srgbClr val="FFFFFF"/>
                </a:highlight>
              </a:rPr>
              <a:t>O(n^2)</a:t>
            </a:r>
          </a:p>
          <a:p>
            <a:pPr marL="914400" lvl="1" indent="-228600" rtl="0">
              <a:spcBef>
                <a:spcPts val="0"/>
              </a:spcBef>
              <a:buClr>
                <a:srgbClr val="252525"/>
              </a:buClr>
            </a:pPr>
            <a:r>
              <a:rPr lang="en">
                <a:solidFill>
                  <a:srgbClr val="252525"/>
                </a:solidFill>
                <a:highlight>
                  <a:srgbClr val="FFFFFF"/>
                </a:highlight>
              </a:rPr>
              <a:t>Reduced to O(n + k * log(n))</a:t>
            </a:r>
          </a:p>
          <a:p>
            <a:pPr marL="914400" lvl="1" indent="-228600" rtl="0">
              <a:spcBef>
                <a:spcPts val="0"/>
              </a:spcBef>
              <a:buClr>
                <a:srgbClr val="252525"/>
              </a:buClr>
            </a:pPr>
            <a:r>
              <a:rPr lang="en">
                <a:solidFill>
                  <a:srgbClr val="252525"/>
                </a:solidFill>
                <a:highlight>
                  <a:srgbClr val="FFFFFF"/>
                </a:highlight>
              </a:rPr>
              <a:t>O(n) for each vertex to calculate its metric if it were the new medioid of the cluster</a:t>
            </a:r>
          </a:p>
          <a:p>
            <a:pPr marL="914400" lvl="1" indent="-228600">
              <a:spcBef>
                <a:spcPts val="0"/>
              </a:spcBef>
              <a:buClr>
                <a:srgbClr val="252525"/>
              </a:buClr>
            </a:pPr>
            <a:r>
              <a:rPr lang="en">
                <a:solidFill>
                  <a:srgbClr val="252525"/>
                </a:solidFill>
                <a:highlight>
                  <a:srgbClr val="FFFFFF"/>
                </a:highlight>
              </a:rPr>
              <a:t>O(k * log(n)) to find the minimum</a:t>
            </a:r>
          </a:p>
        </p:txBody>
      </p:sp>
    </p:spTree>
  </p:cSld>
  <p:clrMapOvr>
    <a:masterClrMapping/>
  </p:clrMapOvr>
  <p:transition spd="slow">
    <p:cut/>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133" name="Shape 13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Experiment</a:t>
            </a:r>
          </a:p>
        </p:txBody>
      </p:sp>
      <p:sp>
        <p:nvSpPr>
          <p:cNvPr id="134" name="Shape 134"/>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pPr>
            <a:r>
              <a:rPr lang="en"/>
              <a:t>Analyzed senate data from last 30 years</a:t>
            </a:r>
          </a:p>
          <a:p>
            <a:pPr marL="914400" lvl="1" indent="-228600" rtl="0">
              <a:spcBef>
                <a:spcPts val="0"/>
              </a:spcBef>
            </a:pPr>
            <a:r>
              <a:rPr lang="en"/>
              <a:t>preprocessing the graph outside of spark was the limiting factor!</a:t>
            </a:r>
          </a:p>
          <a:p>
            <a:pPr marL="457200" lvl="0" indent="-228600" rtl="0">
              <a:spcBef>
                <a:spcPts val="0"/>
              </a:spcBef>
            </a:pPr>
            <a:r>
              <a:rPr lang="en"/>
              <a:t>Ran 100 iterations on a variety of cluster sizes</a:t>
            </a:r>
          </a:p>
          <a:p>
            <a:pPr marL="457200" lvl="0" indent="-228600" rtl="0">
              <a:spcBef>
                <a:spcPts val="0"/>
              </a:spcBef>
            </a:pPr>
            <a:r>
              <a:rPr lang="en"/>
              <a:t>Small number of senators were at the center of most clusters regardless of Cluster size</a:t>
            </a:r>
          </a:p>
          <a:p>
            <a:pPr marL="914400" lvl="1" indent="-228600" rtl="0">
              <a:spcBef>
                <a:spcPts val="0"/>
              </a:spcBef>
            </a:pPr>
            <a:r>
              <a:rPr lang="en"/>
              <a:t>McConnell and Mikulski 1-2 across cluster counts (center of Rep and Dem parties!)</a:t>
            </a:r>
          </a:p>
          <a:p>
            <a:pPr marL="457200" lvl="0" indent="-228600" rtl="0">
              <a:spcBef>
                <a:spcPts val="0"/>
              </a:spcBef>
            </a:pPr>
            <a:r>
              <a:rPr lang="en"/>
              <a:t>Some senators only show up in smaller groups</a:t>
            </a:r>
          </a:p>
          <a:p>
            <a:pPr marL="914400" lvl="1" indent="-228600" rtl="0">
              <a:spcBef>
                <a:spcPts val="0"/>
              </a:spcBef>
            </a:pPr>
            <a:r>
              <a:rPr lang="en"/>
              <a:t>Cardin #3 when k=4, but does not appear when k=2</a:t>
            </a:r>
          </a:p>
          <a:p>
            <a:pPr marL="457200" lvl="0" indent="-228600" rtl="0">
              <a:spcBef>
                <a:spcPts val="0"/>
              </a:spcBef>
            </a:pPr>
            <a:r>
              <a:rPr lang="en"/>
              <a:t>Some senators only show up when the groups are large</a:t>
            </a:r>
          </a:p>
          <a:p>
            <a:pPr marL="914400" lvl="1" indent="-228600" rtl="0">
              <a:spcBef>
                <a:spcPts val="0"/>
              </a:spcBef>
            </a:pPr>
            <a:r>
              <a:rPr lang="en"/>
              <a:t>Blumenthal  #4 when K=2, but does not appear when K=4</a:t>
            </a:r>
          </a:p>
          <a:p>
            <a:pPr lvl="0" rtl="0">
              <a:spcBef>
                <a:spcPts val="0"/>
              </a:spcBef>
              <a:buNone/>
            </a:pPr>
            <a:endParaRPr/>
          </a:p>
        </p:txBody>
      </p:sp>
    </p:spTree>
  </p:cSld>
  <p:clrMapOvr>
    <a:masterClrMapping/>
  </p:clrMapOvr>
  <p:transition spd="slow">
    <p:cut/>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Clusters in iGraph</a:t>
            </a:r>
          </a:p>
        </p:txBody>
      </p:sp>
      <p:sp>
        <p:nvSpPr>
          <p:cNvPr id="140" name="Shape 140"/>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a:spcBef>
                <a:spcPts val="0"/>
              </a:spcBef>
            </a:pPr>
            <a:r>
              <a:rPr lang="en"/>
              <a:t>Perform cluster analysis individually on each of the previous 13 houses and senates, dating back to 1990</a:t>
            </a:r>
          </a:p>
          <a:p>
            <a:pPr marL="457200" lvl="0" indent="-228600" rtl="0">
              <a:spcBef>
                <a:spcPts val="0"/>
              </a:spcBef>
            </a:pPr>
            <a:r>
              <a:rPr lang="en"/>
              <a:t>Fast Greedy Modularity Optimization</a:t>
            </a:r>
          </a:p>
          <a:p>
            <a:pPr marL="914400" lvl="1" indent="-228600">
              <a:spcBef>
                <a:spcPts val="0"/>
              </a:spcBef>
            </a:pPr>
            <a:r>
              <a:rPr lang="en"/>
              <a:t>Determine clusters based on optimal modularity</a:t>
            </a:r>
          </a:p>
          <a:p>
            <a:pPr marL="914400" lvl="1" indent="-228600" rtl="0">
              <a:spcBef>
                <a:spcPts val="0"/>
              </a:spcBef>
            </a:pPr>
            <a:r>
              <a:rPr lang="en"/>
              <a:t>Good for large datasets, such as house data - other implementations proved to be too slow</a:t>
            </a:r>
          </a:p>
          <a:p>
            <a:pPr marL="457200" lvl="0" indent="-228600" rtl="0">
              <a:spcBef>
                <a:spcPts val="0"/>
              </a:spcBef>
            </a:pPr>
            <a:r>
              <a:rPr lang="en"/>
              <a:t>Capture cluster size and modularity for each</a:t>
            </a:r>
          </a:p>
          <a:p>
            <a:pPr lvl="0">
              <a:spcBef>
                <a:spcPts val="0"/>
              </a:spcBef>
              <a:buNone/>
            </a:pPr>
            <a:endParaRPr/>
          </a:p>
        </p:txBody>
      </p:sp>
    </p:spTree>
  </p:cSld>
  <p:clrMapOvr>
    <a:masterClrMapping/>
  </p:clrMapOvr>
  <p:transition spd="slow">
    <p:cut/>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Shape 145"/>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Example Clusters</a:t>
            </a:r>
          </a:p>
        </p:txBody>
      </p:sp>
      <p:pic>
        <p:nvPicPr>
          <p:cNvPr id="146" name="Shape 146"/>
          <p:cNvPicPr preferRelativeResize="0"/>
          <p:nvPr/>
        </p:nvPicPr>
        <p:blipFill>
          <a:blip r:embed="rId3">
            <a:alphaModFix/>
          </a:blip>
          <a:stretch>
            <a:fillRect/>
          </a:stretch>
        </p:blipFill>
        <p:spPr>
          <a:xfrm>
            <a:off x="517225" y="1017725"/>
            <a:ext cx="7943850" cy="3924300"/>
          </a:xfrm>
          <a:prstGeom prst="rect">
            <a:avLst/>
          </a:prstGeom>
          <a:noFill/>
          <a:ln>
            <a:noFill/>
          </a:ln>
        </p:spPr>
      </p:pic>
    </p:spTree>
  </p:cSld>
  <p:clrMapOvr>
    <a:masterClrMapping/>
  </p:clrMapOvr>
  <p:transition spd="slow">
    <p:cut/>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Shape 15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Results</a:t>
            </a:r>
          </a:p>
        </p:txBody>
      </p:sp>
      <p:sp>
        <p:nvSpPr>
          <p:cNvPr id="152" name="Shape 152"/>
          <p:cNvSpPr txBox="1">
            <a:spLocks noGrp="1"/>
          </p:cNvSpPr>
          <p:nvPr>
            <p:ph type="body" idx="1"/>
          </p:nvPr>
        </p:nvSpPr>
        <p:spPr>
          <a:xfrm>
            <a:off x="311700" y="1152475"/>
            <a:ext cx="4265100" cy="3830700"/>
          </a:xfrm>
          <a:prstGeom prst="rect">
            <a:avLst/>
          </a:prstGeom>
        </p:spPr>
        <p:txBody>
          <a:bodyPr lIns="91425" tIns="91425" rIns="91425" bIns="91425" anchor="t" anchorCtr="0">
            <a:noAutofit/>
          </a:bodyPr>
          <a:lstStyle/>
          <a:p>
            <a:pPr marL="457200" lvl="0" indent="-228600" rtl="0">
              <a:spcBef>
                <a:spcPts val="0"/>
              </a:spcBef>
            </a:pPr>
            <a:r>
              <a:rPr lang="en"/>
              <a:t>Pushing lobbying efforts towards House of Reps may be more effective than the Senate</a:t>
            </a:r>
          </a:p>
          <a:p>
            <a:pPr marL="914400" lvl="1" indent="-228600" rtl="0">
              <a:spcBef>
                <a:spcPts val="0"/>
              </a:spcBef>
            </a:pPr>
            <a:r>
              <a:rPr lang="en"/>
              <a:t>House of Reps produced higher number of clusters, and lower modularity</a:t>
            </a:r>
          </a:p>
          <a:p>
            <a:pPr marL="914400" lvl="1" indent="-228600" rtl="0">
              <a:spcBef>
                <a:spcPts val="0"/>
              </a:spcBef>
            </a:pPr>
            <a:r>
              <a:rPr lang="en"/>
              <a:t>Senate is more tightly coupled, and would be harder to influence an individual</a:t>
            </a:r>
          </a:p>
          <a:p>
            <a:pPr marL="457200" lvl="0" indent="-228600" rtl="0">
              <a:spcBef>
                <a:spcPts val="0"/>
              </a:spcBef>
            </a:pPr>
            <a:r>
              <a:rPr lang="en"/>
              <a:t>Interesting to note the trend over the past 25 years, showing modularity increasing, likely harder to influence individuals</a:t>
            </a:r>
          </a:p>
        </p:txBody>
      </p:sp>
      <p:pic>
        <p:nvPicPr>
          <p:cNvPr id="153" name="Shape 153"/>
          <p:cNvPicPr preferRelativeResize="0"/>
          <p:nvPr/>
        </p:nvPicPr>
        <p:blipFill>
          <a:blip r:embed="rId3">
            <a:alphaModFix/>
          </a:blip>
          <a:stretch>
            <a:fillRect/>
          </a:stretch>
        </p:blipFill>
        <p:spPr>
          <a:xfrm>
            <a:off x="5283324" y="74300"/>
            <a:ext cx="3015249" cy="2317125"/>
          </a:xfrm>
          <a:prstGeom prst="rect">
            <a:avLst/>
          </a:prstGeom>
          <a:noFill/>
          <a:ln>
            <a:noFill/>
          </a:ln>
        </p:spPr>
      </p:pic>
      <p:pic>
        <p:nvPicPr>
          <p:cNvPr id="154" name="Shape 154"/>
          <p:cNvPicPr preferRelativeResize="0"/>
          <p:nvPr/>
        </p:nvPicPr>
        <p:blipFill>
          <a:blip r:embed="rId4">
            <a:alphaModFix/>
          </a:blip>
          <a:stretch>
            <a:fillRect/>
          </a:stretch>
        </p:blipFill>
        <p:spPr>
          <a:xfrm>
            <a:off x="5283324" y="2431479"/>
            <a:ext cx="3015249" cy="2551696"/>
          </a:xfrm>
          <a:prstGeom prst="rect">
            <a:avLst/>
          </a:prstGeom>
          <a:noFill/>
          <a:ln>
            <a:noFill/>
          </a:ln>
        </p:spPr>
      </p:pic>
    </p:spTree>
  </p:cSld>
  <p:clrMapOvr>
    <a:masterClrMapping/>
  </p:clrMapOvr>
  <p:transition spd="slow">
    <p:cu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smtClean="0"/>
              <a:t>A Comparison of Community Detection Algorithms</a:t>
            </a:r>
            <a:endParaRPr lang="en" dirty="0"/>
          </a:p>
        </p:txBody>
      </p:sp>
      <p:sp>
        <p:nvSpPr>
          <p:cNvPr id="160" name="Shape 160"/>
          <p:cNvSpPr txBox="1">
            <a:spLocks noGrp="1"/>
          </p:cNvSpPr>
          <p:nvPr>
            <p:ph type="body" idx="1"/>
          </p:nvPr>
        </p:nvSpPr>
        <p:spPr>
          <a:xfrm>
            <a:off x="311700" y="1170050"/>
            <a:ext cx="8520600" cy="3859150"/>
          </a:xfrm>
          <a:prstGeom prst="rect">
            <a:avLst/>
          </a:prstGeom>
        </p:spPr>
        <p:txBody>
          <a:bodyPr lIns="91425" tIns="91425" rIns="91425" bIns="91425" anchor="t" anchorCtr="0">
            <a:noAutofit/>
          </a:bodyPr>
          <a:lstStyle/>
          <a:p>
            <a:pPr lvl="0"/>
            <a:r>
              <a:rPr lang="en" sz="1600" b="1" dirty="0" smtClean="0"/>
              <a:t>Fast Greedy Algorithm</a:t>
            </a:r>
            <a:r>
              <a:rPr lang="en" b="1" dirty="0" smtClean="0"/>
              <a:t/>
            </a:r>
            <a:br>
              <a:rPr lang="en" b="1" dirty="0" smtClean="0"/>
            </a:br>
            <a:r>
              <a:rPr lang="en-US" sz="1400" dirty="0" smtClean="0"/>
              <a:t>Each node belongs to a separate community initially, and nodes are merged iteratively. A merge is performed only if it leads to the maximum </a:t>
            </a:r>
            <a:r>
              <a:rPr lang="en-US" sz="1400" dirty="0"/>
              <a:t>increase in </a:t>
            </a:r>
            <a:r>
              <a:rPr lang="en-US" sz="1400" dirty="0" smtClean="0"/>
              <a:t>modularity. Merging stops once modularity can’t be improved any further.</a:t>
            </a:r>
            <a:endParaRPr lang="en" sz="1400" dirty="0" smtClean="0"/>
          </a:p>
          <a:p>
            <a:pPr lvl="0"/>
            <a:r>
              <a:rPr lang="en" sz="1600" b="1" dirty="0" smtClean="0"/>
              <a:t>Walktrap Algorithm</a:t>
            </a:r>
            <a:r>
              <a:rPr lang="en" b="1" dirty="0" smtClean="0"/>
              <a:t/>
            </a:r>
            <a:br>
              <a:rPr lang="en" b="1" dirty="0" smtClean="0"/>
            </a:br>
            <a:r>
              <a:rPr lang="en-US" sz="1400" dirty="0"/>
              <a:t>S</a:t>
            </a:r>
            <a:r>
              <a:rPr lang="en-US" sz="1400" dirty="0" smtClean="0"/>
              <a:t>hort </a:t>
            </a:r>
            <a:r>
              <a:rPr lang="en-US" sz="1400" dirty="0"/>
              <a:t>random walks of </a:t>
            </a:r>
            <a:r>
              <a:rPr lang="en-US" sz="1400" dirty="0" smtClean="0"/>
              <a:t>3 - 5 </a:t>
            </a:r>
            <a:r>
              <a:rPr lang="en-US" sz="1400" dirty="0"/>
              <a:t>steps (depending on </a:t>
            </a:r>
            <a:r>
              <a:rPr lang="en-US" sz="1400" dirty="0" smtClean="0"/>
              <a:t>step parameter) are performed and the results are used to merge separate </a:t>
            </a:r>
            <a:r>
              <a:rPr lang="en-US" sz="1400" dirty="0"/>
              <a:t>communities </a:t>
            </a:r>
            <a:r>
              <a:rPr lang="en-US" sz="1400" dirty="0" smtClean="0"/>
              <a:t>from the bottom up (as in Fast Greedy). Modularity is used to choose where to cut the resulting </a:t>
            </a:r>
            <a:r>
              <a:rPr lang="en-US" sz="1400" dirty="0" err="1" smtClean="0"/>
              <a:t>dendrogram</a:t>
            </a:r>
            <a:r>
              <a:rPr lang="en-US" sz="1400" dirty="0"/>
              <a:t>. </a:t>
            </a:r>
            <a:endParaRPr lang="en" sz="1400" dirty="0" smtClean="0"/>
          </a:p>
          <a:p>
            <a:pPr lvl="0"/>
            <a:r>
              <a:rPr lang="en" sz="1600" b="1" dirty="0" smtClean="0"/>
              <a:t>Leading Eigenvector Algorithm</a:t>
            </a:r>
            <a:r>
              <a:rPr lang="en" b="1" dirty="0" smtClean="0"/>
              <a:t/>
            </a:r>
            <a:br>
              <a:rPr lang="en" b="1" dirty="0" smtClean="0"/>
            </a:br>
            <a:r>
              <a:rPr lang="en-US" sz="1400" dirty="0" smtClean="0"/>
              <a:t>Initially, all the nodes belong to one community. The graph is iteratively divided into two clusters such that the division results in a significant </a:t>
            </a:r>
            <a:r>
              <a:rPr lang="en-US" sz="1400" dirty="0"/>
              <a:t>increase in </a:t>
            </a:r>
            <a:r>
              <a:rPr lang="en-US" sz="1400" dirty="0" smtClean="0"/>
              <a:t>modularity</a:t>
            </a:r>
            <a:r>
              <a:rPr lang="en-US" sz="1400" dirty="0"/>
              <a:t>. </a:t>
            </a:r>
            <a:r>
              <a:rPr lang="en-US" sz="1400" dirty="0" smtClean="0"/>
              <a:t>A modularity matrix is computed and the corresponding eigenvector is used to determine the split.</a:t>
            </a:r>
            <a:endParaRPr lang="en" sz="1400" b="1" dirty="0"/>
          </a:p>
          <a:p>
            <a:pPr lvl="0">
              <a:spcBef>
                <a:spcPts val="0"/>
              </a:spcBef>
              <a:buNone/>
            </a:pPr>
            <a:endParaRPr lang="en" dirty="0"/>
          </a:p>
        </p:txBody>
      </p:sp>
    </p:spTree>
  </p:cSld>
  <p:clrMapOvr>
    <a:masterClrMapping/>
  </p:clrMapOvr>
  <p:transition spd="slow">
    <p:cut/>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dirty="0" smtClean="0"/>
              <a:t>A Comparison of Community Detection Algorithms</a:t>
            </a:r>
            <a:endParaRPr lang="en" dirty="0"/>
          </a:p>
        </p:txBody>
      </p:sp>
      <p:sp>
        <p:nvSpPr>
          <p:cNvPr id="160" name="Shape 160"/>
          <p:cNvSpPr txBox="1">
            <a:spLocks noGrp="1"/>
          </p:cNvSpPr>
          <p:nvPr>
            <p:ph type="body" idx="1"/>
          </p:nvPr>
        </p:nvSpPr>
        <p:spPr>
          <a:xfrm>
            <a:off x="311700" y="1170050"/>
            <a:ext cx="8580300" cy="3859150"/>
          </a:xfrm>
          <a:prstGeom prst="rect">
            <a:avLst/>
          </a:prstGeom>
        </p:spPr>
        <p:txBody>
          <a:bodyPr lIns="91425" tIns="91425" rIns="91425" bIns="91425" anchor="t" anchorCtr="0">
            <a:noAutofit/>
          </a:bodyPr>
          <a:lstStyle/>
          <a:p>
            <a:pPr lvl="0">
              <a:spcBef>
                <a:spcPts val="0"/>
              </a:spcBef>
              <a:buNone/>
            </a:pPr>
            <a:r>
              <a:rPr lang="en" sz="1600" b="1" dirty="0" smtClean="0"/>
              <a:t>Data</a:t>
            </a:r>
            <a:r>
              <a:rPr lang="en" sz="1400" b="1" dirty="0" smtClean="0"/>
              <a:t>: </a:t>
            </a:r>
            <a:br>
              <a:rPr lang="en" sz="1400" b="1" dirty="0" smtClean="0"/>
            </a:br>
            <a:r>
              <a:rPr lang="en" sz="1400" dirty="0" smtClean="0"/>
              <a:t>Roll Call data from the 100</a:t>
            </a:r>
            <a:r>
              <a:rPr lang="en" sz="1400" baseline="30000" dirty="0" smtClean="0"/>
              <a:t>th</a:t>
            </a:r>
            <a:r>
              <a:rPr lang="en" sz="1400" dirty="0"/>
              <a:t> </a:t>
            </a:r>
            <a:r>
              <a:rPr lang="en" sz="1400" dirty="0" smtClean="0"/>
              <a:t>to the 113</a:t>
            </a:r>
            <a:r>
              <a:rPr lang="en" sz="1400" baseline="30000" dirty="0" smtClean="0"/>
              <a:t>th</a:t>
            </a:r>
            <a:r>
              <a:rPr lang="en" sz="1400" dirty="0" smtClean="0"/>
              <a:t> U.S. Congress</a:t>
            </a:r>
            <a:r>
              <a:rPr lang="en" sz="1400" smtClean="0"/>
              <a:t/>
            </a:r>
            <a:br>
              <a:rPr lang="en" sz="1400" smtClean="0"/>
            </a:br>
            <a:r>
              <a:rPr lang="en" sz="1400" smtClean="0"/>
              <a:t>(Same </a:t>
            </a:r>
            <a:r>
              <a:rPr lang="en" sz="1400" smtClean="0"/>
              <a:t>as </a:t>
            </a:r>
            <a:r>
              <a:rPr lang="en" sz="1400" smtClean="0"/>
              <a:t>in previous </a:t>
            </a:r>
            <a:r>
              <a:rPr lang="en" sz="1400" dirty="0" smtClean="0"/>
              <a:t>experiment to provide point </a:t>
            </a:r>
            <a:r>
              <a:rPr lang="en" sz="1400" smtClean="0"/>
              <a:t>of </a:t>
            </a:r>
            <a:r>
              <a:rPr lang="en" sz="1400" smtClean="0"/>
              <a:t>comparison.)</a:t>
            </a:r>
            <a:endParaRPr lang="en" sz="1400" dirty="0" smtClean="0"/>
          </a:p>
          <a:p>
            <a:pPr lvl="0">
              <a:spcBef>
                <a:spcPts val="0"/>
              </a:spcBef>
              <a:buNone/>
            </a:pPr>
            <a:r>
              <a:rPr lang="en" sz="1600" b="1" dirty="0" smtClean="0"/>
              <a:t>Analysis: </a:t>
            </a:r>
            <a:br>
              <a:rPr lang="en" sz="1600" b="1" dirty="0" smtClean="0"/>
            </a:br>
            <a:r>
              <a:rPr lang="en" sz="1400" dirty="0"/>
              <a:t>P</a:t>
            </a:r>
            <a:r>
              <a:rPr lang="en" sz="1400" dirty="0" smtClean="0"/>
              <a:t>erformed Fast Greedy, Walktrap, and Leading Eigenvector community detection on each graph in the dataset using igraph. Compared the quality of the resulting partitions using the modularity scores obtained.</a:t>
            </a:r>
            <a:br>
              <a:rPr lang="en" sz="1400" dirty="0" smtClean="0"/>
            </a:br>
            <a:r>
              <a:rPr lang="en" sz="1400" dirty="0" smtClean="0"/>
              <a:t>(Using modularity since the actual structure of the communities we’d like to target for lobbying purposes is unknown and modularity provides an approximation of goodness.)</a:t>
            </a:r>
            <a:endParaRPr lang="en" sz="1600" b="1" dirty="0" smtClean="0"/>
          </a:p>
          <a:p>
            <a:pPr lvl="0">
              <a:spcBef>
                <a:spcPts val="0"/>
              </a:spcBef>
              <a:buNone/>
            </a:pPr>
            <a:r>
              <a:rPr lang="en" sz="1600" b="1" dirty="0" smtClean="0"/>
              <a:t>Results: </a:t>
            </a:r>
            <a:br>
              <a:rPr lang="en" sz="1600" b="1" dirty="0" smtClean="0"/>
            </a:br>
            <a:r>
              <a:rPr lang="en" sz="1400" dirty="0" smtClean="0"/>
              <a:t>Walktrap and Fast Greedy produce nearly the same modularity values, while Leading Vector results in slightly lower modularity scores. Difficult to distinguish quality based on modularity, perhaps coverage or conductance metrics would result in more meaningful comparisons in future analyses.  </a:t>
            </a:r>
            <a:r>
              <a:rPr lang="en" sz="1600" b="1" dirty="0" smtClean="0"/>
              <a:t/>
            </a:r>
            <a:br>
              <a:rPr lang="en" sz="1600" b="1" dirty="0" smtClean="0"/>
            </a:br>
            <a:r>
              <a:rPr lang="en" sz="1400" dirty="0" smtClean="0"/>
              <a:t>(See next slide for plot.)</a:t>
            </a:r>
            <a:endParaRPr lang="en" sz="1600" b="1" dirty="0" smtClean="0"/>
          </a:p>
        </p:txBody>
      </p:sp>
    </p:spTree>
    <p:extLst>
      <p:ext uri="{BB962C8B-B14F-4D97-AF65-F5344CB8AC3E}">
        <p14:creationId xmlns:p14="http://schemas.microsoft.com/office/powerpoint/2010/main" val="3355598343"/>
      </p:ext>
    </p:extLst>
  </p:cSld>
  <p:clrMapOvr>
    <a:masterClrMapping/>
  </p:clrMapOvr>
  <p:transition spd="slow">
    <p:cut/>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3000" y="352800"/>
            <a:ext cx="6858000" cy="4790699"/>
          </a:xfrm>
          <a:prstGeom prst="rect">
            <a:avLst/>
          </a:prstGeom>
        </p:spPr>
      </p:pic>
      <p:sp>
        <p:nvSpPr>
          <p:cNvPr id="5" name="Title 4"/>
          <p:cNvSpPr>
            <a:spLocks noGrp="1"/>
          </p:cNvSpPr>
          <p:nvPr>
            <p:ph type="title"/>
          </p:nvPr>
        </p:nvSpPr>
        <p:spPr>
          <a:xfrm>
            <a:off x="311700" y="128225"/>
            <a:ext cx="8520600" cy="572700"/>
          </a:xfrm>
        </p:spPr>
        <p:txBody>
          <a:bodyPr/>
          <a:lstStyle/>
          <a:p>
            <a:r>
              <a:rPr lang="en" dirty="0"/>
              <a:t>A Comparison of Community Detection Algorithms</a:t>
            </a:r>
            <a:endParaRPr lang="en-US" dirty="0"/>
          </a:p>
        </p:txBody>
      </p:sp>
      <p:sp>
        <p:nvSpPr>
          <p:cNvPr id="160" name="Shape 160"/>
          <p:cNvSpPr txBox="1">
            <a:spLocks noGrp="1"/>
          </p:cNvSpPr>
          <p:nvPr>
            <p:ph type="body" idx="1"/>
          </p:nvPr>
        </p:nvSpPr>
        <p:spPr>
          <a:prstGeom prst="rect">
            <a:avLst/>
          </a:prstGeom>
        </p:spPr>
        <p:txBody>
          <a:bodyPr lIns="91425" tIns="91425" rIns="91425" bIns="91425" anchor="t" anchorCtr="0">
            <a:noAutofit/>
          </a:bodyPr>
          <a:lstStyle/>
          <a:p>
            <a:pPr lvl="0">
              <a:spcBef>
                <a:spcPts val="0"/>
              </a:spcBef>
              <a:buNone/>
            </a:pPr>
            <a:r>
              <a:rPr lang="en" b="1" dirty="0" smtClean="0"/>
              <a:t/>
            </a:r>
            <a:br>
              <a:rPr lang="en" b="1" dirty="0" smtClean="0"/>
            </a:br>
            <a:r>
              <a:rPr lang="en" dirty="0" smtClean="0"/>
              <a:t> </a:t>
            </a:r>
            <a:endParaRPr lang="en" dirty="0"/>
          </a:p>
        </p:txBody>
      </p:sp>
    </p:spTree>
    <p:extLst>
      <p:ext uri="{BB962C8B-B14F-4D97-AF65-F5344CB8AC3E}">
        <p14:creationId xmlns:p14="http://schemas.microsoft.com/office/powerpoint/2010/main" val="3297743249"/>
      </p:ext>
    </p:extLst>
  </p:cSld>
  <p:clrMapOvr>
    <a:masterClrMapping/>
  </p:clrMapOvr>
  <p:transition spd="slow">
    <p:cut/>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The Problem - Business Value</a:t>
            </a:r>
          </a:p>
        </p:txBody>
      </p:sp>
      <p:sp>
        <p:nvSpPr>
          <p:cNvPr id="61" name="Shape 61"/>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buChar char="-"/>
            </a:pPr>
            <a:r>
              <a:rPr lang="en"/>
              <a:t>The Problem: Lobbying takes a lot of effort and money.</a:t>
            </a:r>
          </a:p>
          <a:p>
            <a:pPr lvl="0" rtl="0">
              <a:lnSpc>
                <a:spcPct val="100000"/>
              </a:lnSpc>
              <a:spcBef>
                <a:spcPts val="0"/>
              </a:spcBef>
              <a:buNone/>
            </a:pPr>
            <a:endParaRPr sz="1000"/>
          </a:p>
          <a:p>
            <a:pPr marL="457200" lvl="0" indent="-228600" rtl="0">
              <a:spcBef>
                <a:spcPts val="0"/>
              </a:spcBef>
              <a:buChar char="-"/>
            </a:pPr>
            <a:r>
              <a:rPr lang="en"/>
              <a:t>Try to better understand politicians’ voting records.</a:t>
            </a:r>
          </a:p>
          <a:p>
            <a:pPr marL="914400" lvl="1" indent="-228600" rtl="0">
              <a:spcBef>
                <a:spcPts val="0"/>
              </a:spcBef>
              <a:buChar char="-"/>
            </a:pPr>
            <a:r>
              <a:rPr lang="en"/>
              <a:t>Use machine learning techniques.</a:t>
            </a:r>
          </a:p>
          <a:p>
            <a:pPr marL="914400" lvl="1" indent="-228600" rtl="0">
              <a:spcBef>
                <a:spcPts val="0"/>
              </a:spcBef>
              <a:buChar char="-"/>
            </a:pPr>
            <a:r>
              <a:rPr lang="en"/>
              <a:t>Maybe we can target politicians better to maximize our lobbying efforts. </a:t>
            </a:r>
          </a:p>
          <a:p>
            <a:pPr marL="0" lvl="0" indent="0" rtl="0">
              <a:lnSpc>
                <a:spcPct val="100000"/>
              </a:lnSpc>
              <a:spcBef>
                <a:spcPts val="0"/>
              </a:spcBef>
              <a:buNone/>
            </a:pPr>
            <a:endParaRPr sz="1000"/>
          </a:p>
          <a:p>
            <a:pPr marL="457200" lvl="0" indent="-228600">
              <a:spcBef>
                <a:spcPts val="0"/>
              </a:spcBef>
              <a:buChar char="-"/>
            </a:pPr>
            <a:r>
              <a:rPr lang="en"/>
              <a:t>Each team member undertook a different analysis to look at the problem from a different angle. </a:t>
            </a:r>
          </a:p>
        </p:txBody>
      </p:sp>
    </p:spTree>
  </p:cSld>
  <p:clrMapOvr>
    <a:masterClrMapping/>
  </p:clrMapOvr>
  <p:transition spd="slow">
    <p:cut/>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Shape 159"/>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Data - Digging Deeper</a:t>
            </a:r>
          </a:p>
        </p:txBody>
      </p:sp>
      <p:sp>
        <p:nvSpPr>
          <p:cNvPr id="160" name="Shape 160"/>
          <p:cNvSpPr txBox="1">
            <a:spLocks noGrp="1"/>
          </p:cNvSpPr>
          <p:nvPr>
            <p:ph type="body" idx="1"/>
          </p:nvPr>
        </p:nvSpPr>
        <p:spPr>
          <a:xfrm>
            <a:off x="311700" y="1170050"/>
            <a:ext cx="8520600" cy="1289400"/>
          </a:xfrm>
          <a:prstGeom prst="rect">
            <a:avLst/>
          </a:prstGeom>
        </p:spPr>
        <p:txBody>
          <a:bodyPr lIns="91425" tIns="91425" rIns="91425" bIns="91425" anchor="t" anchorCtr="0">
            <a:noAutofit/>
          </a:bodyPr>
          <a:lstStyle/>
          <a:p>
            <a:pPr lvl="0">
              <a:spcBef>
                <a:spcPts val="0"/>
              </a:spcBef>
              <a:buNone/>
            </a:pPr>
            <a:r>
              <a:rPr lang="en"/>
              <a:t>Can we tell what congress is passing bills on? </a:t>
            </a:r>
          </a:p>
          <a:p>
            <a:pPr lvl="0">
              <a:spcBef>
                <a:spcPts val="0"/>
              </a:spcBef>
              <a:buNone/>
            </a:pPr>
            <a:r>
              <a:rPr lang="en"/>
              <a:t>What additional features can be found if the corpus of bill text was available?</a:t>
            </a:r>
          </a:p>
        </p:txBody>
      </p:sp>
      <p:sp>
        <p:nvSpPr>
          <p:cNvPr id="161" name="Shape 161"/>
          <p:cNvSpPr txBox="1"/>
          <p:nvPr/>
        </p:nvSpPr>
        <p:spPr>
          <a:xfrm>
            <a:off x="311700" y="2611775"/>
            <a:ext cx="5872200" cy="572700"/>
          </a:xfrm>
          <a:prstGeom prst="rect">
            <a:avLst/>
          </a:prstGeom>
          <a:noFill/>
          <a:ln>
            <a:noFill/>
          </a:ln>
        </p:spPr>
        <p:txBody>
          <a:bodyPr lIns="91425" tIns="91425" rIns="91425" bIns="91425" anchor="t" anchorCtr="0">
            <a:noAutofit/>
          </a:bodyPr>
          <a:lstStyle/>
          <a:p>
            <a:pPr lvl="0">
              <a:spcBef>
                <a:spcPts val="0"/>
              </a:spcBef>
              <a:buNone/>
            </a:pPr>
            <a:endParaRPr sz="2800"/>
          </a:p>
        </p:txBody>
      </p:sp>
    </p:spTree>
    <p:extLst>
      <p:ext uri="{BB962C8B-B14F-4D97-AF65-F5344CB8AC3E}">
        <p14:creationId xmlns:p14="http://schemas.microsoft.com/office/powerpoint/2010/main" val="1564238290"/>
      </p:ext>
    </p:extLst>
  </p:cSld>
  <p:clrMapOvr>
    <a:masterClrMapping/>
  </p:clrMapOvr>
  <p:transition spd="slow">
    <p:cut/>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6" name="Shape 1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Using a separate BI process - load bill text</a:t>
            </a:r>
          </a:p>
        </p:txBody>
      </p:sp>
      <p:pic>
        <p:nvPicPr>
          <p:cNvPr id="167" name="Shape 167"/>
          <p:cNvPicPr preferRelativeResize="0"/>
          <p:nvPr/>
        </p:nvPicPr>
        <p:blipFill>
          <a:blip r:embed="rId3">
            <a:alphaModFix/>
          </a:blip>
          <a:stretch>
            <a:fillRect/>
          </a:stretch>
        </p:blipFill>
        <p:spPr>
          <a:xfrm>
            <a:off x="276550" y="1168512"/>
            <a:ext cx="4420550" cy="2806474"/>
          </a:xfrm>
          <a:prstGeom prst="rect">
            <a:avLst/>
          </a:prstGeom>
          <a:noFill/>
          <a:ln>
            <a:noFill/>
          </a:ln>
        </p:spPr>
      </p:pic>
      <p:pic>
        <p:nvPicPr>
          <p:cNvPr id="168" name="Shape 168"/>
          <p:cNvPicPr preferRelativeResize="0"/>
          <p:nvPr/>
        </p:nvPicPr>
        <p:blipFill>
          <a:blip r:embed="rId4">
            <a:alphaModFix/>
          </a:blip>
          <a:stretch>
            <a:fillRect/>
          </a:stretch>
        </p:blipFill>
        <p:spPr>
          <a:xfrm>
            <a:off x="5437225" y="1017725"/>
            <a:ext cx="3043449" cy="3931774"/>
          </a:xfrm>
          <a:prstGeom prst="rect">
            <a:avLst/>
          </a:prstGeom>
          <a:noFill/>
          <a:ln>
            <a:noFill/>
          </a:ln>
        </p:spPr>
      </p:pic>
      <p:cxnSp>
        <p:nvCxnSpPr>
          <p:cNvPr id="169" name="Shape 169"/>
          <p:cNvCxnSpPr/>
          <p:nvPr/>
        </p:nvCxnSpPr>
        <p:spPr>
          <a:xfrm rot="10800000" flipH="1">
            <a:off x="3750725" y="2635250"/>
            <a:ext cx="1467000" cy="8700"/>
          </a:xfrm>
          <a:prstGeom prst="straightConnector1">
            <a:avLst/>
          </a:prstGeom>
          <a:noFill/>
          <a:ln w="114300" cap="flat" cmpd="sng">
            <a:solidFill>
              <a:schemeClr val="dk2"/>
            </a:solidFill>
            <a:prstDash val="solid"/>
            <a:round/>
            <a:headEnd type="none" w="lg" len="lg"/>
            <a:tailEnd type="triangle" w="lg" len="lg"/>
          </a:ln>
        </p:spPr>
      </p:cxnSp>
    </p:spTree>
  </p:cSld>
  <p:clrMapOvr>
    <a:masterClrMapping/>
  </p:clrMapOvr>
  <p:transition spd="slow">
    <p:cut/>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Shape 174"/>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Clr>
                <a:schemeClr val="dk1"/>
              </a:buClr>
              <a:buSzPct val="39285"/>
              <a:buFont typeface="Arial"/>
              <a:buNone/>
            </a:pPr>
            <a:r>
              <a:rPr lang="en"/>
              <a:t>Data Collection - Difficulties</a:t>
            </a:r>
          </a:p>
          <a:p>
            <a:pPr lvl="0">
              <a:spcBef>
                <a:spcPts val="0"/>
              </a:spcBef>
              <a:buNone/>
            </a:pPr>
            <a:endParaRPr/>
          </a:p>
        </p:txBody>
      </p:sp>
      <p:sp>
        <p:nvSpPr>
          <p:cNvPr id="175" name="Shape 175"/>
          <p:cNvSpPr txBox="1">
            <a:spLocks noGrp="1"/>
          </p:cNvSpPr>
          <p:nvPr>
            <p:ph type="body" idx="1"/>
          </p:nvPr>
        </p:nvSpPr>
        <p:spPr>
          <a:xfrm>
            <a:off x="311700" y="1152475"/>
            <a:ext cx="8520600" cy="2422500"/>
          </a:xfrm>
          <a:prstGeom prst="rect">
            <a:avLst/>
          </a:prstGeom>
        </p:spPr>
        <p:txBody>
          <a:bodyPr lIns="91425" tIns="91425" rIns="91425" bIns="91425" anchor="t" anchorCtr="0">
            <a:noAutofit/>
          </a:bodyPr>
          <a:lstStyle/>
          <a:p>
            <a:pPr lvl="0">
              <a:spcBef>
                <a:spcPts val="0"/>
              </a:spcBef>
              <a:buClr>
                <a:schemeClr val="dk1"/>
              </a:buClr>
              <a:buSzPct val="61111"/>
              <a:buFont typeface="Arial"/>
              <a:buNone/>
            </a:pPr>
            <a:r>
              <a:rPr lang="en"/>
              <a:t>Web Scraping - Difficulties getting the right content, still only about 40% correctly scraped</a:t>
            </a:r>
          </a:p>
          <a:p>
            <a:pPr lvl="0">
              <a:spcBef>
                <a:spcPts val="0"/>
              </a:spcBef>
              <a:buClr>
                <a:schemeClr val="dk1"/>
              </a:buClr>
              <a:buSzPct val="61111"/>
              <a:buFont typeface="Arial"/>
              <a:buNone/>
            </a:pPr>
            <a:r>
              <a:rPr lang="en"/>
              <a:t>Large datasets - Spark handles multiple files easily!</a:t>
            </a:r>
          </a:p>
          <a:p>
            <a:pPr lvl="0">
              <a:spcBef>
                <a:spcPts val="0"/>
              </a:spcBef>
              <a:buNone/>
            </a:pPr>
            <a:r>
              <a:rPr lang="en"/>
              <a:t>Quality - words can get garbled in parsing i.e. xxiiiair </a:t>
            </a:r>
          </a:p>
          <a:p>
            <a:pPr lvl="0">
              <a:spcBef>
                <a:spcPts val="0"/>
              </a:spcBef>
              <a:buClr>
                <a:schemeClr val="dk1"/>
              </a:buClr>
              <a:buSzPct val="61111"/>
              <a:buFont typeface="Arial"/>
              <a:buNone/>
            </a:pPr>
            <a:r>
              <a:rPr lang="en"/>
              <a:t>Incorporating with other graph data - difficult to match back but has possibility of mapping politicians to bill types</a:t>
            </a:r>
          </a:p>
          <a:p>
            <a:pPr lvl="0">
              <a:spcBef>
                <a:spcPts val="0"/>
              </a:spcBef>
              <a:buNone/>
            </a:pPr>
            <a:endParaRPr/>
          </a:p>
        </p:txBody>
      </p:sp>
      <p:sp>
        <p:nvSpPr>
          <p:cNvPr id="176" name="Shape 176"/>
          <p:cNvSpPr txBox="1"/>
          <p:nvPr/>
        </p:nvSpPr>
        <p:spPr>
          <a:xfrm>
            <a:off x="386475" y="3859050"/>
            <a:ext cx="6535200" cy="1071600"/>
          </a:xfrm>
          <a:prstGeom prst="rect">
            <a:avLst/>
          </a:prstGeom>
          <a:noFill/>
          <a:ln>
            <a:noFill/>
          </a:ln>
        </p:spPr>
        <p:txBody>
          <a:bodyPr lIns="91425" tIns="91425" rIns="91425" bIns="91425" anchor="t" anchorCtr="0">
            <a:noAutofit/>
          </a:bodyPr>
          <a:lstStyle/>
          <a:p>
            <a:pPr lvl="0">
              <a:spcBef>
                <a:spcPts val="0"/>
              </a:spcBef>
              <a:buNone/>
            </a:pPr>
            <a:r>
              <a:rPr lang="en" sz="2400"/>
              <a:t>Collected approximately </a:t>
            </a:r>
            <a:r>
              <a:rPr lang="en" sz="2400" b="1">
                <a:solidFill>
                  <a:schemeClr val="dk1"/>
                </a:solidFill>
                <a:highlight>
                  <a:srgbClr val="FFFFFF"/>
                </a:highlight>
              </a:rPr>
              <a:t>19633023</a:t>
            </a:r>
            <a:r>
              <a:rPr lang="en" sz="2400">
                <a:solidFill>
                  <a:schemeClr val="dk1"/>
                </a:solidFill>
                <a:highlight>
                  <a:srgbClr val="FFFFFF"/>
                </a:highlight>
              </a:rPr>
              <a:t> words of bill text from 763 bills</a:t>
            </a:r>
          </a:p>
        </p:txBody>
      </p:sp>
    </p:spTree>
  </p:cSld>
  <p:clrMapOvr>
    <a:masterClrMapping/>
  </p:clrMapOvr>
  <p:transition spd="slow">
    <p:cut/>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Shape 181"/>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Bills passed by congress - themes</a:t>
            </a:r>
          </a:p>
        </p:txBody>
      </p:sp>
      <p:graphicFrame>
        <p:nvGraphicFramePr>
          <p:cNvPr id="182" name="Shape 182"/>
          <p:cNvGraphicFramePr/>
          <p:nvPr/>
        </p:nvGraphicFramePr>
        <p:xfrm>
          <a:off x="855850" y="1250325"/>
          <a:ext cx="7239000" cy="3565890"/>
        </p:xfrm>
        <a:graphic>
          <a:graphicData uri="http://schemas.openxmlformats.org/drawingml/2006/table">
            <a:tbl>
              <a:tblPr>
                <a:noFill/>
                <a:tableStyleId>{50A0C4BD-79E7-4345-9AFB-1803041557B9}</a:tableStyleId>
              </a:tblPr>
              <a:tblGrid>
                <a:gridCol w="3619500"/>
                <a:gridCol w="3619500"/>
              </a:tblGrid>
              <a:tr h="381000">
                <a:tc>
                  <a:txBody>
                    <a:bodyPr/>
                    <a:lstStyle/>
                    <a:p>
                      <a:pPr lvl="0" rtl="0">
                        <a:spcBef>
                          <a:spcPts val="0"/>
                        </a:spcBef>
                        <a:buNone/>
                      </a:pPr>
                      <a:r>
                        <a:rPr lang="en" b="1"/>
                        <a:t>Word</a:t>
                      </a:r>
                    </a:p>
                  </a:txBody>
                  <a:tcPr marL="91425" marR="91425" marT="91425" marB="91425"/>
                </a:tc>
                <a:tc>
                  <a:txBody>
                    <a:bodyPr/>
                    <a:lstStyle/>
                    <a:p>
                      <a:pPr lvl="0" rtl="0">
                        <a:spcBef>
                          <a:spcPts val="0"/>
                        </a:spcBef>
                        <a:buNone/>
                      </a:pPr>
                      <a:r>
                        <a:rPr lang="en" b="1"/>
                        <a:t>Count</a:t>
                      </a:r>
                    </a:p>
                  </a:txBody>
                  <a:tcPr marL="91425" marR="91425" marT="91425" marB="91425"/>
                </a:tc>
              </a:tr>
              <a:tr h="381000">
                <a:tc>
                  <a:txBody>
                    <a:bodyPr/>
                    <a:lstStyle/>
                    <a:p>
                      <a:pPr lvl="0">
                        <a:spcBef>
                          <a:spcPts val="0"/>
                        </a:spcBef>
                        <a:buNone/>
                      </a:pPr>
                      <a:r>
                        <a:rPr lang="en"/>
                        <a:t>defence</a:t>
                      </a:r>
                    </a:p>
                  </a:txBody>
                  <a:tcPr marL="91425" marR="91425" marT="91425" marB="91425"/>
                </a:tc>
                <a:tc>
                  <a:txBody>
                    <a:bodyPr/>
                    <a:lstStyle/>
                    <a:p>
                      <a:pPr lvl="0">
                        <a:spcBef>
                          <a:spcPts val="0"/>
                        </a:spcBef>
                        <a:buNone/>
                      </a:pPr>
                      <a:r>
                        <a:rPr lang="en"/>
                        <a:t>6513</a:t>
                      </a:r>
                    </a:p>
                  </a:txBody>
                  <a:tcPr marL="91425" marR="91425" marT="91425" marB="91425"/>
                </a:tc>
              </a:tr>
              <a:tr h="381000">
                <a:tc>
                  <a:txBody>
                    <a:bodyPr/>
                    <a:lstStyle/>
                    <a:p>
                      <a:pPr lvl="0">
                        <a:spcBef>
                          <a:spcPts val="0"/>
                        </a:spcBef>
                        <a:buNone/>
                      </a:pPr>
                      <a:r>
                        <a:rPr lang="en"/>
                        <a:t>fiscal</a:t>
                      </a:r>
                    </a:p>
                  </a:txBody>
                  <a:tcPr marL="91425" marR="91425" marT="91425" marB="91425"/>
                </a:tc>
                <a:tc>
                  <a:txBody>
                    <a:bodyPr/>
                    <a:lstStyle/>
                    <a:p>
                      <a:pPr lvl="0">
                        <a:spcBef>
                          <a:spcPts val="0"/>
                        </a:spcBef>
                        <a:buNone/>
                      </a:pPr>
                      <a:r>
                        <a:rPr lang="en"/>
                        <a:t>6943</a:t>
                      </a:r>
                    </a:p>
                  </a:txBody>
                  <a:tcPr marL="91425" marR="91425" marT="91425" marB="91425"/>
                </a:tc>
              </a:tr>
              <a:tr h="381000">
                <a:tc>
                  <a:txBody>
                    <a:bodyPr/>
                    <a:lstStyle/>
                    <a:p>
                      <a:pPr lvl="0">
                        <a:spcBef>
                          <a:spcPts val="0"/>
                        </a:spcBef>
                        <a:buNone/>
                      </a:pPr>
                      <a:r>
                        <a:rPr lang="en"/>
                        <a:t>funds</a:t>
                      </a:r>
                    </a:p>
                  </a:txBody>
                  <a:tcPr marL="91425" marR="91425" marT="91425" marB="91425"/>
                </a:tc>
                <a:tc>
                  <a:txBody>
                    <a:bodyPr/>
                    <a:lstStyle/>
                    <a:p>
                      <a:pPr lvl="0">
                        <a:spcBef>
                          <a:spcPts val="0"/>
                        </a:spcBef>
                        <a:buNone/>
                      </a:pPr>
                      <a:r>
                        <a:rPr lang="en"/>
                        <a:t>5359</a:t>
                      </a:r>
                    </a:p>
                  </a:txBody>
                  <a:tcPr marL="91425" marR="91425" marT="91425" marB="91425"/>
                </a:tc>
              </a:tr>
              <a:tr h="381000">
                <a:tc>
                  <a:txBody>
                    <a:bodyPr/>
                    <a:lstStyle/>
                    <a:p>
                      <a:pPr lvl="0">
                        <a:spcBef>
                          <a:spcPts val="0"/>
                        </a:spcBef>
                        <a:buNone/>
                      </a:pPr>
                      <a:r>
                        <a:rPr lang="en"/>
                        <a:t>security</a:t>
                      </a:r>
                    </a:p>
                  </a:txBody>
                  <a:tcPr marL="91425" marR="91425" marT="91425" marB="91425"/>
                </a:tc>
                <a:tc>
                  <a:txBody>
                    <a:bodyPr/>
                    <a:lstStyle/>
                    <a:p>
                      <a:pPr lvl="0">
                        <a:spcBef>
                          <a:spcPts val="0"/>
                        </a:spcBef>
                        <a:buNone/>
                      </a:pPr>
                      <a:r>
                        <a:rPr lang="en"/>
                        <a:t>3518</a:t>
                      </a:r>
                    </a:p>
                  </a:txBody>
                  <a:tcPr marL="91425" marR="91425" marT="91425" marB="91425"/>
                </a:tc>
              </a:tr>
              <a:tr h="381000">
                <a:tc>
                  <a:txBody>
                    <a:bodyPr/>
                    <a:lstStyle/>
                    <a:p>
                      <a:pPr lvl="0">
                        <a:spcBef>
                          <a:spcPts val="0"/>
                        </a:spcBef>
                        <a:buNone/>
                      </a:pPr>
                      <a:r>
                        <a:rPr lang="en"/>
                        <a:t>military</a:t>
                      </a:r>
                    </a:p>
                  </a:txBody>
                  <a:tcPr marL="91425" marR="91425" marT="91425" marB="91425"/>
                </a:tc>
                <a:tc>
                  <a:txBody>
                    <a:bodyPr/>
                    <a:lstStyle/>
                    <a:p>
                      <a:pPr lvl="0">
                        <a:spcBef>
                          <a:spcPts val="0"/>
                        </a:spcBef>
                        <a:buNone/>
                      </a:pPr>
                      <a:r>
                        <a:rPr lang="en"/>
                        <a:t>3137</a:t>
                      </a:r>
                    </a:p>
                  </a:txBody>
                  <a:tcPr marL="91425" marR="91425" marT="91425" marB="91425"/>
                </a:tc>
              </a:tr>
              <a:tr h="381000">
                <a:tc>
                  <a:txBody>
                    <a:bodyPr/>
                    <a:lstStyle/>
                    <a:p>
                      <a:pPr lvl="0" rtl="0">
                        <a:spcBef>
                          <a:spcPts val="0"/>
                        </a:spcBef>
                        <a:buNone/>
                      </a:pPr>
                      <a:r>
                        <a:rPr lang="en"/>
                        <a:t>budget</a:t>
                      </a:r>
                    </a:p>
                  </a:txBody>
                  <a:tcPr marL="91425" marR="91425" marT="91425" marB="91425"/>
                </a:tc>
                <a:tc>
                  <a:txBody>
                    <a:bodyPr/>
                    <a:lstStyle/>
                    <a:p>
                      <a:pPr lvl="0" rtl="0">
                        <a:spcBef>
                          <a:spcPts val="0"/>
                        </a:spcBef>
                        <a:buNone/>
                      </a:pPr>
                      <a:r>
                        <a:rPr lang="en"/>
                        <a:t>2328</a:t>
                      </a:r>
                    </a:p>
                  </a:txBody>
                  <a:tcPr marL="91425" marR="91425" marT="91425" marB="91425"/>
                </a:tc>
              </a:tr>
              <a:tr h="381000">
                <a:tc>
                  <a:txBody>
                    <a:bodyPr/>
                    <a:lstStyle/>
                    <a:p>
                      <a:pPr lvl="0" rtl="0">
                        <a:spcBef>
                          <a:spcPts val="0"/>
                        </a:spcBef>
                        <a:buNone/>
                      </a:pPr>
                      <a:r>
                        <a:rPr lang="en"/>
                        <a:t>energy</a:t>
                      </a:r>
                    </a:p>
                  </a:txBody>
                  <a:tcPr marL="91425" marR="91425" marT="91425" marB="91425"/>
                </a:tc>
                <a:tc>
                  <a:txBody>
                    <a:bodyPr/>
                    <a:lstStyle/>
                    <a:p>
                      <a:pPr lvl="0" rtl="0">
                        <a:spcBef>
                          <a:spcPts val="0"/>
                        </a:spcBef>
                        <a:buNone/>
                      </a:pPr>
                      <a:r>
                        <a:rPr lang="en"/>
                        <a:t>2103</a:t>
                      </a:r>
                    </a:p>
                  </a:txBody>
                  <a:tcPr marL="91425" marR="91425" marT="91425" marB="91425"/>
                </a:tc>
              </a:tr>
              <a:tr h="381000">
                <a:tc>
                  <a:txBody>
                    <a:bodyPr/>
                    <a:lstStyle/>
                    <a:p>
                      <a:pPr lvl="0" rtl="0">
                        <a:spcBef>
                          <a:spcPts val="0"/>
                        </a:spcBef>
                        <a:buNone/>
                      </a:pPr>
                      <a:r>
                        <a:rPr lang="en"/>
                        <a:t>housing</a:t>
                      </a:r>
                    </a:p>
                  </a:txBody>
                  <a:tcPr marL="91425" marR="91425" marT="91425" marB="91425"/>
                </a:tc>
                <a:tc>
                  <a:txBody>
                    <a:bodyPr/>
                    <a:lstStyle/>
                    <a:p>
                      <a:pPr lvl="0" rtl="0">
                        <a:spcBef>
                          <a:spcPts val="0"/>
                        </a:spcBef>
                        <a:buNone/>
                      </a:pPr>
                      <a:r>
                        <a:rPr lang="en"/>
                        <a:t>1948</a:t>
                      </a:r>
                    </a:p>
                  </a:txBody>
                  <a:tcPr marL="91425" marR="91425" marT="91425" marB="91425"/>
                </a:tc>
              </a:tr>
            </a:tbl>
          </a:graphicData>
        </a:graphic>
      </p:graphicFrame>
    </p:spTree>
  </p:cSld>
  <p:clrMapOvr>
    <a:masterClrMapping/>
  </p:clrMapOvr>
  <p:transition spd="slow">
    <p:cut/>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Shape 18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Bills failed by congress - themes </a:t>
            </a:r>
          </a:p>
        </p:txBody>
      </p:sp>
      <p:graphicFrame>
        <p:nvGraphicFramePr>
          <p:cNvPr id="188" name="Shape 188"/>
          <p:cNvGraphicFramePr/>
          <p:nvPr/>
        </p:nvGraphicFramePr>
        <p:xfrm>
          <a:off x="855850" y="1250325"/>
          <a:ext cx="7239000" cy="3565890"/>
        </p:xfrm>
        <a:graphic>
          <a:graphicData uri="http://schemas.openxmlformats.org/drawingml/2006/table">
            <a:tbl>
              <a:tblPr>
                <a:noFill/>
                <a:tableStyleId>{50A0C4BD-79E7-4345-9AFB-1803041557B9}</a:tableStyleId>
              </a:tblPr>
              <a:tblGrid>
                <a:gridCol w="3619500"/>
                <a:gridCol w="3619500"/>
              </a:tblGrid>
              <a:tr h="381000">
                <a:tc>
                  <a:txBody>
                    <a:bodyPr/>
                    <a:lstStyle/>
                    <a:p>
                      <a:pPr lvl="0" rtl="0">
                        <a:spcBef>
                          <a:spcPts val="0"/>
                        </a:spcBef>
                        <a:buNone/>
                      </a:pPr>
                      <a:r>
                        <a:rPr lang="en" b="1"/>
                        <a:t>Word</a:t>
                      </a:r>
                    </a:p>
                  </a:txBody>
                  <a:tcPr marL="91425" marR="91425" marT="91425" marB="91425"/>
                </a:tc>
                <a:tc>
                  <a:txBody>
                    <a:bodyPr/>
                    <a:lstStyle/>
                    <a:p>
                      <a:pPr lvl="0" rtl="0">
                        <a:spcBef>
                          <a:spcPts val="0"/>
                        </a:spcBef>
                        <a:buNone/>
                      </a:pPr>
                      <a:r>
                        <a:rPr lang="en" b="1"/>
                        <a:t>Count</a:t>
                      </a:r>
                    </a:p>
                  </a:txBody>
                  <a:tcPr marL="91425" marR="91425" marT="91425" marB="91425"/>
                </a:tc>
              </a:tr>
              <a:tr h="381000">
                <a:tc>
                  <a:txBody>
                    <a:bodyPr/>
                    <a:lstStyle/>
                    <a:p>
                      <a:pPr lvl="0" rtl="0">
                        <a:spcBef>
                          <a:spcPts val="0"/>
                        </a:spcBef>
                        <a:buNone/>
                      </a:pPr>
                      <a:r>
                        <a:rPr lang="en"/>
                        <a:t>land</a:t>
                      </a:r>
                    </a:p>
                  </a:txBody>
                  <a:tcPr marL="91425" marR="91425" marT="91425" marB="91425"/>
                </a:tc>
                <a:tc>
                  <a:txBody>
                    <a:bodyPr/>
                    <a:lstStyle/>
                    <a:p>
                      <a:pPr lvl="0" rtl="0">
                        <a:spcBef>
                          <a:spcPts val="0"/>
                        </a:spcBef>
                        <a:buNone/>
                      </a:pPr>
                      <a:r>
                        <a:rPr lang="en"/>
                        <a:t>2231</a:t>
                      </a:r>
                    </a:p>
                  </a:txBody>
                  <a:tcPr marL="91425" marR="91425" marT="91425" marB="91425"/>
                </a:tc>
              </a:tr>
              <a:tr h="381000">
                <a:tc>
                  <a:txBody>
                    <a:bodyPr/>
                    <a:lstStyle/>
                    <a:p>
                      <a:pPr lvl="0" rtl="0">
                        <a:spcBef>
                          <a:spcPts val="0"/>
                        </a:spcBef>
                        <a:buNone/>
                      </a:pPr>
                      <a:r>
                        <a:rPr lang="en"/>
                        <a:t>area</a:t>
                      </a:r>
                    </a:p>
                  </a:txBody>
                  <a:tcPr marL="91425" marR="91425" marT="91425" marB="91425"/>
                </a:tc>
                <a:tc>
                  <a:txBody>
                    <a:bodyPr/>
                    <a:lstStyle/>
                    <a:p>
                      <a:pPr lvl="0" rtl="0">
                        <a:spcBef>
                          <a:spcPts val="0"/>
                        </a:spcBef>
                        <a:buNone/>
                      </a:pPr>
                      <a:r>
                        <a:rPr lang="en"/>
                        <a:t>1148</a:t>
                      </a:r>
                    </a:p>
                  </a:txBody>
                  <a:tcPr marL="91425" marR="91425" marT="91425" marB="91425"/>
                </a:tc>
              </a:tr>
              <a:tr h="381000">
                <a:tc>
                  <a:txBody>
                    <a:bodyPr/>
                    <a:lstStyle/>
                    <a:p>
                      <a:pPr lvl="0" rtl="0">
                        <a:spcBef>
                          <a:spcPts val="0"/>
                        </a:spcBef>
                        <a:buNone/>
                      </a:pPr>
                      <a:r>
                        <a:rPr lang="en"/>
                        <a:t>water</a:t>
                      </a:r>
                    </a:p>
                  </a:txBody>
                  <a:tcPr marL="91425" marR="91425" marT="91425" marB="91425"/>
                </a:tc>
                <a:tc>
                  <a:txBody>
                    <a:bodyPr/>
                    <a:lstStyle/>
                    <a:p>
                      <a:pPr lvl="0" rtl="0">
                        <a:spcBef>
                          <a:spcPts val="0"/>
                        </a:spcBef>
                        <a:buNone/>
                      </a:pPr>
                      <a:r>
                        <a:rPr lang="en"/>
                        <a:t>1110</a:t>
                      </a:r>
                    </a:p>
                  </a:txBody>
                  <a:tcPr marL="91425" marR="91425" marT="91425" marB="91425"/>
                </a:tc>
              </a:tr>
              <a:tr h="381000">
                <a:tc>
                  <a:txBody>
                    <a:bodyPr/>
                    <a:lstStyle/>
                    <a:p>
                      <a:pPr lvl="0" rtl="0">
                        <a:spcBef>
                          <a:spcPts val="0"/>
                        </a:spcBef>
                        <a:buNone/>
                      </a:pPr>
                      <a:r>
                        <a:rPr lang="en"/>
                        <a:t>food</a:t>
                      </a:r>
                    </a:p>
                  </a:txBody>
                  <a:tcPr marL="91425" marR="91425" marT="91425" marB="91425"/>
                </a:tc>
                <a:tc>
                  <a:txBody>
                    <a:bodyPr/>
                    <a:lstStyle/>
                    <a:p>
                      <a:pPr lvl="0" rtl="0">
                        <a:spcBef>
                          <a:spcPts val="0"/>
                        </a:spcBef>
                        <a:buNone/>
                      </a:pPr>
                      <a:r>
                        <a:rPr lang="en"/>
                        <a:t>904</a:t>
                      </a:r>
                    </a:p>
                  </a:txBody>
                  <a:tcPr marL="91425" marR="91425" marT="91425" marB="91425"/>
                </a:tc>
              </a:tr>
              <a:tr h="381000">
                <a:tc>
                  <a:txBody>
                    <a:bodyPr/>
                    <a:lstStyle/>
                    <a:p>
                      <a:pPr lvl="0" rtl="0">
                        <a:spcBef>
                          <a:spcPts val="0"/>
                        </a:spcBef>
                        <a:buNone/>
                      </a:pPr>
                      <a:r>
                        <a:rPr lang="en"/>
                        <a:t>conservation</a:t>
                      </a:r>
                    </a:p>
                  </a:txBody>
                  <a:tcPr marL="91425" marR="91425" marT="91425" marB="91425"/>
                </a:tc>
                <a:tc>
                  <a:txBody>
                    <a:bodyPr/>
                    <a:lstStyle/>
                    <a:p>
                      <a:pPr lvl="0" rtl="0">
                        <a:spcBef>
                          <a:spcPts val="0"/>
                        </a:spcBef>
                        <a:buNone/>
                      </a:pPr>
                      <a:r>
                        <a:rPr lang="en"/>
                        <a:t>893</a:t>
                      </a:r>
                    </a:p>
                  </a:txBody>
                  <a:tcPr marL="91425" marR="91425" marT="91425" marB="91425"/>
                </a:tc>
              </a:tr>
              <a:tr h="381000">
                <a:tc>
                  <a:txBody>
                    <a:bodyPr/>
                    <a:lstStyle/>
                    <a:p>
                      <a:pPr lvl="0" rtl="0">
                        <a:spcBef>
                          <a:spcPts val="0"/>
                        </a:spcBef>
                        <a:buNone/>
                      </a:pPr>
                      <a:r>
                        <a:rPr lang="en"/>
                        <a:t>wilderness</a:t>
                      </a:r>
                    </a:p>
                  </a:txBody>
                  <a:tcPr marL="91425" marR="91425" marT="91425" marB="91425"/>
                </a:tc>
                <a:tc>
                  <a:txBody>
                    <a:bodyPr/>
                    <a:lstStyle/>
                    <a:p>
                      <a:pPr lvl="0" rtl="0">
                        <a:spcBef>
                          <a:spcPts val="0"/>
                        </a:spcBef>
                        <a:buNone/>
                      </a:pPr>
                      <a:r>
                        <a:rPr lang="en"/>
                        <a:t>879</a:t>
                      </a:r>
                    </a:p>
                  </a:txBody>
                  <a:tcPr marL="91425" marR="91425" marT="91425" marB="91425"/>
                </a:tc>
              </a:tr>
              <a:tr h="381000">
                <a:tc>
                  <a:txBody>
                    <a:bodyPr/>
                    <a:lstStyle/>
                    <a:p>
                      <a:pPr lvl="0" rtl="0">
                        <a:spcBef>
                          <a:spcPts val="0"/>
                        </a:spcBef>
                        <a:buNone/>
                      </a:pPr>
                      <a:r>
                        <a:rPr lang="en"/>
                        <a:t>river</a:t>
                      </a:r>
                    </a:p>
                  </a:txBody>
                  <a:tcPr marL="91425" marR="91425" marT="91425" marB="91425"/>
                </a:tc>
                <a:tc>
                  <a:txBody>
                    <a:bodyPr/>
                    <a:lstStyle/>
                    <a:p>
                      <a:pPr lvl="0" rtl="0">
                        <a:spcBef>
                          <a:spcPts val="0"/>
                        </a:spcBef>
                        <a:buNone/>
                      </a:pPr>
                      <a:r>
                        <a:rPr lang="en"/>
                        <a:t>605</a:t>
                      </a:r>
                    </a:p>
                  </a:txBody>
                  <a:tcPr marL="91425" marR="91425" marT="91425" marB="91425"/>
                </a:tc>
              </a:tr>
              <a:tr h="381000">
                <a:tc>
                  <a:txBody>
                    <a:bodyPr/>
                    <a:lstStyle/>
                    <a:p>
                      <a:pPr lvl="0" rtl="0">
                        <a:spcBef>
                          <a:spcPts val="0"/>
                        </a:spcBef>
                        <a:buNone/>
                      </a:pPr>
                      <a:r>
                        <a:rPr lang="en"/>
                        <a:t>farm</a:t>
                      </a:r>
                    </a:p>
                  </a:txBody>
                  <a:tcPr marL="91425" marR="91425" marT="91425" marB="91425"/>
                </a:tc>
                <a:tc>
                  <a:txBody>
                    <a:bodyPr/>
                    <a:lstStyle/>
                    <a:p>
                      <a:pPr lvl="0" rtl="0">
                        <a:spcBef>
                          <a:spcPts val="0"/>
                        </a:spcBef>
                        <a:buNone/>
                      </a:pPr>
                      <a:r>
                        <a:rPr lang="en"/>
                        <a:t>499</a:t>
                      </a:r>
                    </a:p>
                  </a:txBody>
                  <a:tcPr marL="91425" marR="91425" marT="91425" marB="91425"/>
                </a:tc>
              </a:tr>
            </a:tbl>
          </a:graphicData>
        </a:graphic>
      </p:graphicFrame>
    </p:spTree>
  </p:cSld>
  <p:clrMapOvr>
    <a:masterClrMapping/>
  </p:clrMapOvr>
  <p:transition spd="slow">
    <p:cut/>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sp>
        <p:nvSpPr>
          <p:cNvPr id="193" name="Shape 193"/>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Word2Vec - Passed- Synonyms - health</a:t>
            </a:r>
          </a:p>
        </p:txBody>
      </p:sp>
      <p:graphicFrame>
        <p:nvGraphicFramePr>
          <p:cNvPr id="194" name="Shape 194"/>
          <p:cNvGraphicFramePr/>
          <p:nvPr/>
        </p:nvGraphicFramePr>
        <p:xfrm>
          <a:off x="4918400" y="1148550"/>
          <a:ext cx="4090000" cy="3424250"/>
        </p:xfrm>
        <a:graphic>
          <a:graphicData uri="http://schemas.openxmlformats.org/drawingml/2006/table">
            <a:tbl>
              <a:tblPr>
                <a:noFill/>
                <a:tableStyleId>{50A0C4BD-79E7-4345-9AFB-1803041557B9}</a:tableStyleId>
              </a:tblPr>
              <a:tblGrid>
                <a:gridCol w="4090000"/>
              </a:tblGrid>
              <a:tr h="381000">
                <a:tc>
                  <a:txBody>
                    <a:bodyPr/>
                    <a:lstStyle/>
                    <a:p>
                      <a:pPr lvl="0" rtl="0">
                        <a:lnSpc>
                          <a:spcPct val="121429"/>
                        </a:lnSpc>
                        <a:spcBef>
                          <a:spcPts val="0"/>
                        </a:spcBef>
                        <a:buNone/>
                      </a:pPr>
                      <a:r>
                        <a:rPr lang="en" sz="1050">
                          <a:solidFill>
                            <a:schemeClr val="dk1"/>
                          </a:solidFill>
                          <a:highlight>
                            <a:srgbClr val="FFFFFF"/>
                          </a:highlight>
                        </a:rPr>
                        <a:t>marketing: 0.895839500546</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competitions: 0.849055429027</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economically: 0.848936713079</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headstones: 0.84857053943</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owned: 0.835485145274</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correspondence: 0.829716005454</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benchmarking: 0.821671952711</a:t>
                      </a:r>
                    </a:p>
                  </a:txBody>
                  <a:tcPr marL="91425" marR="91425" marT="91425" marB="91425"/>
                </a:tc>
              </a:tr>
              <a:tr h="378625">
                <a:tc>
                  <a:txBody>
                    <a:bodyPr/>
                    <a:lstStyle/>
                    <a:p>
                      <a:pPr lvl="0" rtl="0">
                        <a:lnSpc>
                          <a:spcPct val="121429"/>
                        </a:lnSpc>
                        <a:spcBef>
                          <a:spcPts val="0"/>
                        </a:spcBef>
                        <a:buNone/>
                      </a:pPr>
                      <a:r>
                        <a:rPr lang="en" sz="1050">
                          <a:solidFill>
                            <a:schemeClr val="dk1"/>
                          </a:solidFill>
                          <a:highlight>
                            <a:srgbClr val="FFFFFF"/>
                          </a:highlight>
                        </a:rPr>
                        <a:t>outreach: 0.820389391379</a:t>
                      </a:r>
                    </a:p>
                  </a:txBody>
                  <a:tcPr marL="91425" marR="91425" marT="91425" marB="91425"/>
                </a:tc>
              </a:tr>
              <a:tr h="378625">
                <a:tc>
                  <a:txBody>
                    <a:bodyPr/>
                    <a:lstStyle/>
                    <a:p>
                      <a:pPr lvl="0" rtl="0">
                        <a:lnSpc>
                          <a:spcPct val="121429"/>
                        </a:lnSpc>
                        <a:spcBef>
                          <a:spcPts val="0"/>
                        </a:spcBef>
                        <a:buNone/>
                      </a:pPr>
                      <a:r>
                        <a:rPr lang="en" sz="1050">
                          <a:solidFill>
                            <a:schemeClr val="dk1"/>
                          </a:solidFill>
                          <a:highlight>
                            <a:srgbClr val="FFFFFF"/>
                          </a:highlight>
                        </a:rPr>
                        <a:t>socially: 0.819080883186</a:t>
                      </a:r>
                    </a:p>
                  </a:txBody>
                  <a:tcPr marL="91425" marR="91425" marT="91425" marB="91425"/>
                </a:tc>
              </a:tr>
            </a:tbl>
          </a:graphicData>
        </a:graphic>
      </p:graphicFrame>
      <p:sp>
        <p:nvSpPr>
          <p:cNvPr id="195" name="Shape 195"/>
          <p:cNvSpPr txBox="1"/>
          <p:nvPr/>
        </p:nvSpPr>
        <p:spPr>
          <a:xfrm>
            <a:off x="245925" y="1148550"/>
            <a:ext cx="4409400" cy="1715100"/>
          </a:xfrm>
          <a:prstGeom prst="rect">
            <a:avLst/>
          </a:prstGeom>
          <a:noFill/>
          <a:ln>
            <a:noFill/>
          </a:ln>
        </p:spPr>
        <p:txBody>
          <a:bodyPr lIns="91425" tIns="91425" rIns="91425" bIns="91425" anchor="ctr" anchorCtr="0">
            <a:noAutofit/>
          </a:bodyPr>
          <a:lstStyle/>
          <a:p>
            <a:pPr lvl="0" rtl="0">
              <a:lnSpc>
                <a:spcPct val="110795"/>
              </a:lnSpc>
              <a:spcBef>
                <a:spcPts val="0"/>
              </a:spcBef>
              <a:buNone/>
            </a:pPr>
            <a:r>
              <a:rPr lang="en" sz="1100">
                <a:solidFill>
                  <a:srgbClr val="333333"/>
                </a:solidFill>
              </a:rPr>
              <a:t>synonyms = passed_congress_model\</a:t>
            </a:r>
          </a:p>
          <a:p>
            <a:pPr lvl="0" indent="457200" rtl="0">
              <a:lnSpc>
                <a:spcPct val="110795"/>
              </a:lnSpc>
              <a:spcBef>
                <a:spcPts val="0"/>
              </a:spcBef>
              <a:buNone/>
            </a:pPr>
            <a:r>
              <a:rPr lang="en" sz="1100">
                <a:solidFill>
                  <a:srgbClr val="333333"/>
                </a:solidFill>
              </a:rPr>
              <a:t>.findSynonyms(</a:t>
            </a:r>
            <a:r>
              <a:rPr lang="en" sz="1100">
                <a:solidFill>
                  <a:srgbClr val="333333"/>
                </a:solidFill>
                <a:highlight>
                  <a:srgbClr val="FFF0F0"/>
                </a:highlight>
              </a:rPr>
              <a:t>'health'</a:t>
            </a:r>
            <a:r>
              <a:rPr lang="en" sz="1100">
                <a:solidFill>
                  <a:srgbClr val="333333"/>
                </a:solidFill>
              </a:rPr>
              <a:t>, </a:t>
            </a:r>
            <a:r>
              <a:rPr lang="en" sz="1100" b="1">
                <a:solidFill>
                  <a:srgbClr val="0000DD"/>
                </a:solidFill>
              </a:rPr>
              <a:t>40</a:t>
            </a:r>
            <a:r>
              <a:rPr lang="en" sz="1100">
                <a:solidFill>
                  <a:srgbClr val="333333"/>
                </a:solidFill>
              </a:rPr>
              <a:t>)</a:t>
            </a:r>
            <a:br>
              <a:rPr lang="en" sz="1100">
                <a:solidFill>
                  <a:srgbClr val="333333"/>
                </a:solidFill>
              </a:rPr>
            </a:br>
            <a:r>
              <a:rPr lang="en" sz="1100">
                <a:solidFill>
                  <a:srgbClr val="333333"/>
                </a:solidFill>
              </a:rPr>
              <a:t/>
            </a:r>
            <a:br>
              <a:rPr lang="en" sz="1100">
                <a:solidFill>
                  <a:srgbClr val="333333"/>
                </a:solidFill>
              </a:rPr>
            </a:br>
            <a:r>
              <a:rPr lang="en" sz="1100" b="1">
                <a:solidFill>
                  <a:srgbClr val="008800"/>
                </a:solidFill>
              </a:rPr>
              <a:t>for</a:t>
            </a:r>
            <a:r>
              <a:rPr lang="en" sz="1100">
                <a:solidFill>
                  <a:srgbClr val="333333"/>
                </a:solidFill>
              </a:rPr>
              <a:t> word, cosine_distance </a:t>
            </a:r>
            <a:r>
              <a:rPr lang="en" sz="1100" b="1"/>
              <a:t>in</a:t>
            </a:r>
            <a:r>
              <a:rPr lang="en" sz="1100">
                <a:solidFill>
                  <a:srgbClr val="333333"/>
                </a:solidFill>
              </a:rPr>
              <a:t> synonyms:</a:t>
            </a:r>
            <a:br>
              <a:rPr lang="en" sz="1100">
                <a:solidFill>
                  <a:srgbClr val="333333"/>
                </a:solidFill>
              </a:rPr>
            </a:br>
            <a:r>
              <a:rPr lang="en" sz="1100">
                <a:solidFill>
                  <a:srgbClr val="333333"/>
                </a:solidFill>
              </a:rPr>
              <a:t>    </a:t>
            </a:r>
            <a:r>
              <a:rPr lang="en" sz="1100" b="1">
                <a:solidFill>
                  <a:srgbClr val="008800"/>
                </a:solidFill>
              </a:rPr>
              <a:t>print</a:t>
            </a:r>
            <a:r>
              <a:rPr lang="en" sz="1100">
                <a:solidFill>
                  <a:srgbClr val="333333"/>
                </a:solidFill>
              </a:rPr>
              <a:t>(</a:t>
            </a:r>
            <a:r>
              <a:rPr lang="en" sz="1100">
                <a:solidFill>
                  <a:srgbClr val="333333"/>
                </a:solidFill>
                <a:highlight>
                  <a:srgbClr val="FFF0F0"/>
                </a:highlight>
              </a:rPr>
              <a:t>"{}: {}"</a:t>
            </a:r>
            <a:r>
              <a:rPr lang="en" sz="1100">
                <a:solidFill>
                  <a:srgbClr val="333333"/>
                </a:solidFill>
              </a:rPr>
              <a:t>.format(word, cosine_distance))</a:t>
            </a:r>
          </a:p>
        </p:txBody>
      </p:sp>
    </p:spTree>
  </p:cSld>
  <p:clrMapOvr>
    <a:masterClrMapping/>
  </p:clrMapOvr>
  <p:transition spd="slow">
    <p:cut/>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Shape 200"/>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Clr>
                <a:schemeClr val="dk1"/>
              </a:buClr>
              <a:buSzPct val="39285"/>
              <a:buFont typeface="Arial"/>
              <a:buNone/>
            </a:pPr>
            <a:r>
              <a:rPr lang="en"/>
              <a:t>Word2Vec - Failed Synonyms - health</a:t>
            </a:r>
          </a:p>
          <a:p>
            <a:pPr lvl="0">
              <a:spcBef>
                <a:spcPts val="0"/>
              </a:spcBef>
              <a:buNone/>
            </a:pPr>
            <a:endParaRPr/>
          </a:p>
        </p:txBody>
      </p:sp>
      <p:graphicFrame>
        <p:nvGraphicFramePr>
          <p:cNvPr id="201" name="Shape 201"/>
          <p:cNvGraphicFramePr/>
          <p:nvPr/>
        </p:nvGraphicFramePr>
        <p:xfrm>
          <a:off x="2388675" y="1271500"/>
          <a:ext cx="4090000" cy="3424250"/>
        </p:xfrm>
        <a:graphic>
          <a:graphicData uri="http://schemas.openxmlformats.org/drawingml/2006/table">
            <a:tbl>
              <a:tblPr>
                <a:noFill/>
                <a:tableStyleId>{50A0C4BD-79E7-4345-9AFB-1803041557B9}</a:tableStyleId>
              </a:tblPr>
              <a:tblGrid>
                <a:gridCol w="4090000"/>
              </a:tblGrid>
              <a:tr h="381000">
                <a:tc>
                  <a:txBody>
                    <a:bodyPr/>
                    <a:lstStyle/>
                    <a:p>
                      <a:pPr lvl="0" rtl="0">
                        <a:lnSpc>
                          <a:spcPct val="121429"/>
                        </a:lnSpc>
                        <a:spcBef>
                          <a:spcPts val="0"/>
                        </a:spcBef>
                        <a:buNone/>
                      </a:pPr>
                      <a:r>
                        <a:rPr lang="en" sz="1050">
                          <a:solidFill>
                            <a:schemeClr val="dk1"/>
                          </a:solidFill>
                          <a:highlight>
                            <a:srgbClr val="FFFFFF"/>
                          </a:highlight>
                        </a:rPr>
                        <a:t>priorities: 0.64083128422</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systems: 0.63415806923</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improve: 0.629074653369</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communication: 0.62721723196</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colleges: 0.622499133964</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resource: 0.615561390819</a:t>
                      </a:r>
                    </a:p>
                  </a:txBody>
                  <a:tcPr marL="91425" marR="91425" marT="91425" marB="91425"/>
                </a:tc>
              </a:tr>
              <a:tr h="381000">
                <a:tc>
                  <a:txBody>
                    <a:bodyPr/>
                    <a:lstStyle/>
                    <a:p>
                      <a:pPr lvl="0" rtl="0">
                        <a:lnSpc>
                          <a:spcPct val="121429"/>
                        </a:lnSpc>
                        <a:spcBef>
                          <a:spcPts val="0"/>
                        </a:spcBef>
                        <a:buNone/>
                      </a:pPr>
                      <a:r>
                        <a:rPr lang="en" sz="1050">
                          <a:solidFill>
                            <a:schemeClr val="dk1"/>
                          </a:solidFill>
                          <a:highlight>
                            <a:srgbClr val="FFFFFF"/>
                          </a:highlight>
                        </a:rPr>
                        <a:t>products: 0.614292804891</a:t>
                      </a:r>
                    </a:p>
                  </a:txBody>
                  <a:tcPr marL="91425" marR="91425" marT="91425" marB="91425"/>
                </a:tc>
              </a:tr>
              <a:tr h="378625">
                <a:tc>
                  <a:txBody>
                    <a:bodyPr/>
                    <a:lstStyle/>
                    <a:p>
                      <a:pPr lvl="0" rtl="0">
                        <a:lnSpc>
                          <a:spcPct val="121429"/>
                        </a:lnSpc>
                        <a:spcBef>
                          <a:spcPts val="0"/>
                        </a:spcBef>
                        <a:buNone/>
                      </a:pPr>
                      <a:r>
                        <a:rPr lang="en" sz="1050">
                          <a:solidFill>
                            <a:schemeClr val="dk1"/>
                          </a:solidFill>
                          <a:highlight>
                            <a:srgbClr val="FFFFFF"/>
                          </a:highlight>
                        </a:rPr>
                        <a:t>upgrades: 0.605861872278</a:t>
                      </a:r>
                    </a:p>
                  </a:txBody>
                  <a:tcPr marL="91425" marR="91425" marT="91425" marB="91425"/>
                </a:tc>
              </a:tr>
              <a:tr h="378625">
                <a:tc>
                  <a:txBody>
                    <a:bodyPr/>
                    <a:lstStyle/>
                    <a:p>
                      <a:pPr lvl="0" rtl="0">
                        <a:lnSpc>
                          <a:spcPct val="121429"/>
                        </a:lnSpc>
                        <a:spcBef>
                          <a:spcPts val="0"/>
                        </a:spcBef>
                        <a:buNone/>
                      </a:pPr>
                      <a:r>
                        <a:rPr lang="en" sz="1050">
                          <a:solidFill>
                            <a:schemeClr val="dk1"/>
                          </a:solidFill>
                          <a:highlight>
                            <a:srgbClr val="FFFFFF"/>
                          </a:highlight>
                        </a:rPr>
                        <a:t>pest: 0.599340724698</a:t>
                      </a:r>
                    </a:p>
                  </a:txBody>
                  <a:tcPr marL="91425" marR="91425" marT="91425" marB="91425"/>
                </a:tc>
              </a:tr>
            </a:tbl>
          </a:graphicData>
        </a:graphic>
      </p:graphicFrame>
    </p:spTree>
  </p:cSld>
  <p:clrMapOvr>
    <a:masterClrMapping/>
  </p:clrMapOvr>
  <p:transition spd="slow">
    <p:cut/>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sp>
        <p:nvSpPr>
          <p:cNvPr id="206" name="Shape 20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rtl="0">
              <a:spcBef>
                <a:spcPts val="0"/>
              </a:spcBef>
              <a:buNone/>
            </a:pPr>
            <a:r>
              <a:rPr lang="en"/>
              <a:t>References</a:t>
            </a:r>
          </a:p>
        </p:txBody>
      </p:sp>
      <p:sp>
        <p:nvSpPr>
          <p:cNvPr id="207" name="Shape 207"/>
          <p:cNvSpPr txBox="1">
            <a:spLocks noGrp="1"/>
          </p:cNvSpPr>
          <p:nvPr>
            <p:ph type="body" idx="1"/>
          </p:nvPr>
        </p:nvSpPr>
        <p:spPr>
          <a:xfrm>
            <a:off x="311700" y="1152475"/>
            <a:ext cx="8520600" cy="3416400"/>
          </a:xfrm>
          <a:prstGeom prst="rect">
            <a:avLst/>
          </a:prstGeom>
        </p:spPr>
        <p:txBody>
          <a:bodyPr lIns="91425" tIns="91425" rIns="91425" bIns="91425" anchor="t" anchorCtr="0">
            <a:noAutofit/>
          </a:bodyPr>
          <a:lstStyle/>
          <a:p>
            <a:pPr marL="457200" lvl="0" indent="-228600" rtl="0">
              <a:spcBef>
                <a:spcPts val="0"/>
              </a:spcBef>
              <a:buChar char="-"/>
            </a:pPr>
            <a:r>
              <a:rPr lang="en" dirty="0"/>
              <a:t>DW-Nominate - </a:t>
            </a:r>
            <a:r>
              <a:rPr lang="en" u="sng" dirty="0">
                <a:solidFill>
                  <a:schemeClr val="hlink"/>
                </a:solidFill>
                <a:hlinkClick r:id="rId3"/>
              </a:rPr>
              <a:t>http://voteview.com/pdf/nomboot.pdf</a:t>
            </a:r>
          </a:p>
          <a:p>
            <a:pPr marL="457200" lvl="0" indent="-228600" rtl="0">
              <a:spcBef>
                <a:spcPts val="0"/>
              </a:spcBef>
              <a:buChar char="-"/>
            </a:pPr>
            <a:r>
              <a:rPr lang="en" dirty="0"/>
              <a:t>Fast Greedy Modular Optimization - </a:t>
            </a:r>
            <a:r>
              <a:rPr lang="en" sz="1400" u="sng" dirty="0">
                <a:solidFill>
                  <a:schemeClr val="accent5"/>
                </a:solidFill>
                <a:hlinkClick r:id="rId4"/>
              </a:rPr>
              <a:t>http://</a:t>
            </a:r>
            <a:r>
              <a:rPr lang="en" sz="1400" u="sng" dirty="0" smtClean="0">
                <a:solidFill>
                  <a:schemeClr val="accent5"/>
                </a:solidFill>
                <a:hlinkClick r:id="rId4"/>
              </a:rPr>
              <a:t>arxiv.org/abs/cond-mat/0408187</a:t>
            </a:r>
            <a:endParaRPr lang="en" dirty="0" smtClean="0">
              <a:solidFill>
                <a:schemeClr val="tx1"/>
              </a:solidFill>
              <a:hlinkClick r:id="rId4"/>
            </a:endParaRPr>
          </a:p>
          <a:p>
            <a:pPr marL="457200" lvl="0" indent="-228600">
              <a:buChar char="-"/>
            </a:pPr>
            <a:r>
              <a:rPr lang="en" dirty="0" smtClean="0"/>
              <a:t>Community Detection Algorithms: a comparative evaluation on artificial and real-world networks - </a:t>
            </a:r>
            <a:r>
              <a:rPr lang="en-US" sz="1400" dirty="0" smtClean="0">
                <a:solidFill>
                  <a:schemeClr val="accent5"/>
                </a:solidFill>
                <a:hlinkClick r:id="rId4"/>
              </a:rPr>
              <a:t>http</a:t>
            </a:r>
            <a:r>
              <a:rPr lang="en-US" sz="1400" dirty="0">
                <a:solidFill>
                  <a:schemeClr val="accent5"/>
                </a:solidFill>
                <a:hlinkClick r:id="rId4"/>
              </a:rPr>
              <a:t>://www.robots.ox.ac.uk/~</a:t>
            </a:r>
            <a:r>
              <a:rPr lang="en-US" sz="1400" dirty="0" smtClean="0">
                <a:solidFill>
                  <a:schemeClr val="accent5"/>
                </a:solidFill>
                <a:hlinkClick r:id="rId4"/>
              </a:rPr>
              <a:t>yannis/psorakis-report1.pdf</a:t>
            </a:r>
          </a:p>
          <a:p>
            <a:pPr marL="457200" lvl="0" indent="-228600">
              <a:buChar char="-"/>
            </a:pPr>
            <a:r>
              <a:rPr lang="en" dirty="0" smtClean="0"/>
              <a:t>An Evalutation of Community Detection Algorithms on Large-Scale Email Traffic - </a:t>
            </a:r>
            <a:r>
              <a:rPr lang="en-US" sz="1400" dirty="0">
                <a:solidFill>
                  <a:schemeClr val="accent5"/>
                </a:solidFill>
                <a:hlinkClick r:id="rId5"/>
              </a:rPr>
              <a:t>http://</a:t>
            </a:r>
            <a:r>
              <a:rPr lang="en-US" sz="1400" dirty="0" smtClean="0">
                <a:solidFill>
                  <a:schemeClr val="accent5"/>
                </a:solidFill>
                <a:hlinkClick r:id="rId5"/>
              </a:rPr>
              <a:t>www.syssec-project.eu/m/page-media/3/moradi-sea12.pdf</a:t>
            </a:r>
            <a:endParaRPr lang="en-US" sz="1400" dirty="0">
              <a:solidFill>
                <a:schemeClr val="accent5"/>
              </a:solidFill>
            </a:endParaRPr>
          </a:p>
          <a:p>
            <a:pPr marL="457200" lvl="0" indent="-228600">
              <a:buChar char="-"/>
            </a:pPr>
            <a:r>
              <a:rPr lang="en" dirty="0" smtClean="0"/>
              <a:t>A Comparison of Community Detection Algorithms on Artificial Networks - </a:t>
            </a:r>
            <a:r>
              <a:rPr lang="en-US" sz="1400" dirty="0">
                <a:solidFill>
                  <a:schemeClr val="accent5"/>
                </a:solidFill>
                <a:hlinkClick r:id="rId6"/>
              </a:rPr>
              <a:t>https://</a:t>
            </a:r>
            <a:r>
              <a:rPr lang="en-US" sz="1400" dirty="0" smtClean="0">
                <a:solidFill>
                  <a:schemeClr val="accent5"/>
                </a:solidFill>
                <a:hlinkClick r:id="rId6"/>
              </a:rPr>
              <a:t>hal.archives-ouvertes.fr/hal-00633640/document</a:t>
            </a:r>
            <a:endParaRPr lang="en-US" sz="1400" dirty="0" smtClean="0">
              <a:solidFill>
                <a:schemeClr val="accent5"/>
              </a:solidFill>
            </a:endParaRPr>
          </a:p>
          <a:p>
            <a:pPr marL="228600" lvl="0"/>
            <a:endParaRPr lang="en-US" sz="1400" dirty="0">
              <a:solidFill>
                <a:schemeClr val="accent5"/>
              </a:solidFill>
            </a:endParaRPr>
          </a:p>
        </p:txBody>
      </p:sp>
    </p:spTree>
  </p:cSld>
  <p:clrMapOvr>
    <a:masterClrMapping/>
  </p:clrMapOvr>
  <p:transition spd="slow">
    <p:cut/>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Shape 66"/>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Data Work</a:t>
            </a:r>
          </a:p>
        </p:txBody>
      </p:sp>
      <p:sp>
        <p:nvSpPr>
          <p:cNvPr id="67" name="Shape 67"/>
          <p:cNvSpPr txBox="1">
            <a:spLocks noGrp="1"/>
          </p:cNvSpPr>
          <p:nvPr>
            <p:ph type="body" idx="1"/>
          </p:nvPr>
        </p:nvSpPr>
        <p:spPr>
          <a:xfrm>
            <a:off x="216025" y="978075"/>
            <a:ext cx="8520600" cy="530400"/>
          </a:xfrm>
          <a:prstGeom prst="rect">
            <a:avLst/>
          </a:prstGeom>
        </p:spPr>
        <p:txBody>
          <a:bodyPr lIns="91425" tIns="91425" rIns="91425" bIns="91425" anchor="t" anchorCtr="0">
            <a:noAutofit/>
          </a:bodyPr>
          <a:lstStyle/>
          <a:p>
            <a:pPr lvl="0">
              <a:spcBef>
                <a:spcPts val="0"/>
              </a:spcBef>
              <a:buNone/>
            </a:pPr>
            <a:r>
              <a:rPr lang="en" i="1" u="sng"/>
              <a:t>Data from voteview.com/dwnl.htm</a:t>
            </a:r>
          </a:p>
        </p:txBody>
      </p:sp>
      <p:pic>
        <p:nvPicPr>
          <p:cNvPr id="68" name="Shape 68"/>
          <p:cNvPicPr preferRelativeResize="0"/>
          <p:nvPr/>
        </p:nvPicPr>
        <p:blipFill>
          <a:blip r:embed="rId3">
            <a:alphaModFix/>
          </a:blip>
          <a:stretch>
            <a:fillRect/>
          </a:stretch>
        </p:blipFill>
        <p:spPr>
          <a:xfrm>
            <a:off x="4635950" y="978075"/>
            <a:ext cx="4100675" cy="3725549"/>
          </a:xfrm>
          <a:prstGeom prst="rect">
            <a:avLst/>
          </a:prstGeom>
          <a:noFill/>
          <a:ln>
            <a:noFill/>
          </a:ln>
        </p:spPr>
      </p:pic>
      <p:pic>
        <p:nvPicPr>
          <p:cNvPr id="69" name="Shape 69"/>
          <p:cNvPicPr preferRelativeResize="0"/>
          <p:nvPr/>
        </p:nvPicPr>
        <p:blipFill>
          <a:blip r:embed="rId4">
            <a:alphaModFix/>
          </a:blip>
          <a:stretch>
            <a:fillRect/>
          </a:stretch>
        </p:blipFill>
        <p:spPr>
          <a:xfrm>
            <a:off x="94275" y="1428775"/>
            <a:ext cx="4449436" cy="1657400"/>
          </a:xfrm>
          <a:prstGeom prst="rect">
            <a:avLst/>
          </a:prstGeom>
          <a:noFill/>
          <a:ln>
            <a:noFill/>
          </a:ln>
        </p:spPr>
      </p:pic>
      <p:pic>
        <p:nvPicPr>
          <p:cNvPr id="70" name="Shape 70"/>
          <p:cNvPicPr preferRelativeResize="0"/>
          <p:nvPr/>
        </p:nvPicPr>
        <p:blipFill>
          <a:blip r:embed="rId5">
            <a:alphaModFix/>
          </a:blip>
          <a:stretch>
            <a:fillRect/>
          </a:stretch>
        </p:blipFill>
        <p:spPr>
          <a:xfrm>
            <a:off x="540000" y="3180450"/>
            <a:ext cx="2105025" cy="1724025"/>
          </a:xfrm>
          <a:prstGeom prst="rect">
            <a:avLst/>
          </a:prstGeom>
          <a:noFill/>
          <a:ln>
            <a:noFill/>
          </a:ln>
        </p:spPr>
      </p:pic>
    </p:spTree>
  </p:cSld>
  <p:clrMapOvr>
    <a:masterClrMapping/>
  </p:clrMapOvr>
  <p:transition spd="slow">
    <p:cu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75" name="Shape 75"/>
          <p:cNvPicPr preferRelativeResize="0"/>
          <p:nvPr/>
        </p:nvPicPr>
        <p:blipFill>
          <a:blip r:embed="rId3">
            <a:alphaModFix/>
          </a:blip>
          <a:stretch>
            <a:fillRect/>
          </a:stretch>
        </p:blipFill>
        <p:spPr>
          <a:xfrm>
            <a:off x="374242" y="766299"/>
            <a:ext cx="7913620" cy="3948575"/>
          </a:xfrm>
          <a:prstGeom prst="rect">
            <a:avLst/>
          </a:prstGeom>
          <a:noFill/>
          <a:ln>
            <a:noFill/>
          </a:ln>
        </p:spPr>
      </p:pic>
      <p:sp>
        <p:nvSpPr>
          <p:cNvPr id="76" name="Shape 76"/>
          <p:cNvSpPr txBox="1">
            <a:spLocks noGrp="1"/>
          </p:cNvSpPr>
          <p:nvPr>
            <p:ph type="title"/>
          </p:nvPr>
        </p:nvSpPr>
        <p:spPr>
          <a:xfrm>
            <a:off x="311700" y="193600"/>
            <a:ext cx="8520600" cy="572700"/>
          </a:xfrm>
          <a:prstGeom prst="rect">
            <a:avLst/>
          </a:prstGeom>
        </p:spPr>
        <p:txBody>
          <a:bodyPr lIns="91425" tIns="91425" rIns="91425" bIns="91425" anchor="t" anchorCtr="0">
            <a:noAutofit/>
          </a:bodyPr>
          <a:lstStyle/>
          <a:p>
            <a:pPr lvl="0" rtl="0">
              <a:spcBef>
                <a:spcPts val="0"/>
              </a:spcBef>
              <a:buNone/>
            </a:pPr>
            <a:r>
              <a:rPr lang="en"/>
              <a:t>A look at the US Senate</a:t>
            </a:r>
          </a:p>
        </p:txBody>
      </p:sp>
      <p:sp>
        <p:nvSpPr>
          <p:cNvPr id="77" name="Shape 77"/>
          <p:cNvSpPr txBox="1"/>
          <p:nvPr/>
        </p:nvSpPr>
        <p:spPr>
          <a:xfrm>
            <a:off x="4577825" y="3058850"/>
            <a:ext cx="4095900" cy="1058100"/>
          </a:xfrm>
          <a:prstGeom prst="rect">
            <a:avLst/>
          </a:prstGeom>
          <a:noFill/>
          <a:ln>
            <a:noFill/>
          </a:ln>
        </p:spPr>
        <p:txBody>
          <a:bodyPr lIns="91425" tIns="91425" rIns="91425" bIns="91425" anchor="t" anchorCtr="0">
            <a:noAutofit/>
          </a:bodyPr>
          <a:lstStyle/>
          <a:p>
            <a:pPr marL="457200" lvl="0" indent="-228600" rtl="0">
              <a:spcBef>
                <a:spcPts val="0"/>
              </a:spcBef>
              <a:buChar char="-"/>
            </a:pPr>
            <a:r>
              <a:rPr lang="en"/>
              <a:t>Every Senate since US founding.</a:t>
            </a:r>
          </a:p>
          <a:p>
            <a:pPr marL="457200" lvl="0" indent="-228600" rtl="0">
              <a:spcBef>
                <a:spcPts val="0"/>
              </a:spcBef>
              <a:buChar char="-"/>
            </a:pPr>
            <a:r>
              <a:rPr lang="en">
                <a:solidFill>
                  <a:schemeClr val="dk1"/>
                </a:solidFill>
              </a:rPr>
              <a:t>Show link if vote together 50% of the time.</a:t>
            </a:r>
          </a:p>
          <a:p>
            <a:pPr marL="457200" lvl="0" indent="-228600" rtl="0">
              <a:spcBef>
                <a:spcPts val="0"/>
              </a:spcBef>
              <a:buClr>
                <a:schemeClr val="dk1"/>
              </a:buClr>
              <a:buChar char="-"/>
            </a:pPr>
            <a:r>
              <a:rPr lang="en">
                <a:solidFill>
                  <a:schemeClr val="dk1"/>
                </a:solidFill>
              </a:rPr>
              <a:t>Colors represent different parties.</a:t>
            </a:r>
          </a:p>
          <a:p>
            <a:pPr marL="457200" lvl="0" indent="-228600" rtl="0">
              <a:spcBef>
                <a:spcPts val="0"/>
              </a:spcBef>
              <a:buClr>
                <a:schemeClr val="dk1"/>
              </a:buClr>
              <a:buChar char="-"/>
            </a:pPr>
            <a:r>
              <a:rPr lang="en">
                <a:solidFill>
                  <a:schemeClr val="dk1"/>
                </a:solidFill>
              </a:rPr>
              <a:t>Too many links to make sense of things!</a:t>
            </a:r>
          </a:p>
        </p:txBody>
      </p:sp>
    </p:spTree>
  </p:cSld>
  <p:clrMapOvr>
    <a:masterClrMapping/>
  </p:clrMapOvr>
  <p:transition spd="slow">
    <p:cut/>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Shape 82"/>
          <p:cNvSpPr txBox="1">
            <a:spLocks noGrp="1"/>
          </p:cNvSpPr>
          <p:nvPr>
            <p:ph type="title"/>
          </p:nvPr>
        </p:nvSpPr>
        <p:spPr>
          <a:xfrm>
            <a:off x="311700" y="193600"/>
            <a:ext cx="8520600" cy="572700"/>
          </a:xfrm>
          <a:prstGeom prst="rect">
            <a:avLst/>
          </a:prstGeom>
        </p:spPr>
        <p:txBody>
          <a:bodyPr lIns="91425" tIns="91425" rIns="91425" bIns="91425" anchor="t" anchorCtr="0">
            <a:noAutofit/>
          </a:bodyPr>
          <a:lstStyle/>
          <a:p>
            <a:pPr lvl="0" rtl="0">
              <a:spcBef>
                <a:spcPts val="0"/>
              </a:spcBef>
              <a:buNone/>
            </a:pPr>
            <a:r>
              <a:rPr lang="en"/>
              <a:t>Animated Data Visualization</a:t>
            </a:r>
          </a:p>
        </p:txBody>
      </p:sp>
      <p:pic>
        <p:nvPicPr>
          <p:cNvPr id="83" name="Shape 83"/>
          <p:cNvPicPr preferRelativeResize="0"/>
          <p:nvPr/>
        </p:nvPicPr>
        <p:blipFill>
          <a:blip r:embed="rId3">
            <a:alphaModFix/>
          </a:blip>
          <a:stretch>
            <a:fillRect/>
          </a:stretch>
        </p:blipFill>
        <p:spPr>
          <a:xfrm>
            <a:off x="513275" y="707125"/>
            <a:ext cx="7993025" cy="3996500"/>
          </a:xfrm>
          <a:prstGeom prst="rect">
            <a:avLst/>
          </a:prstGeom>
          <a:noFill/>
          <a:ln>
            <a:noFill/>
          </a:ln>
        </p:spPr>
      </p:pic>
      <p:sp>
        <p:nvSpPr>
          <p:cNvPr id="84" name="Shape 84"/>
          <p:cNvSpPr txBox="1"/>
          <p:nvPr/>
        </p:nvSpPr>
        <p:spPr>
          <a:xfrm>
            <a:off x="4829225" y="2796975"/>
            <a:ext cx="4074900" cy="1309500"/>
          </a:xfrm>
          <a:prstGeom prst="rect">
            <a:avLst/>
          </a:prstGeom>
          <a:noFill/>
          <a:ln>
            <a:noFill/>
          </a:ln>
        </p:spPr>
        <p:txBody>
          <a:bodyPr lIns="91425" tIns="91425" rIns="91425" bIns="91425" anchor="t" anchorCtr="0">
            <a:noAutofit/>
          </a:bodyPr>
          <a:lstStyle/>
          <a:p>
            <a:pPr marL="457200" lvl="0" indent="-228600" rtl="0">
              <a:spcBef>
                <a:spcPts val="0"/>
              </a:spcBef>
              <a:buChar char="-"/>
            </a:pPr>
            <a:r>
              <a:rPr lang="en"/>
              <a:t>Change from 50% to 100% threshold for how often votes must by in step.</a:t>
            </a:r>
          </a:p>
          <a:p>
            <a:pPr marL="457200" lvl="0" indent="-228600" rtl="0">
              <a:spcBef>
                <a:spcPts val="0"/>
              </a:spcBef>
              <a:buChar char="-"/>
            </a:pPr>
            <a:r>
              <a:rPr lang="en"/>
              <a:t>Makes it easier to see strongly connected clusters.</a:t>
            </a:r>
          </a:p>
          <a:p>
            <a:pPr marL="457200" lvl="0" indent="-228600">
              <a:spcBef>
                <a:spcPts val="0"/>
              </a:spcBef>
              <a:buChar char="-"/>
            </a:pPr>
            <a:r>
              <a:rPr lang="en"/>
              <a:t>Partisanship seems to be increasing.</a:t>
            </a:r>
          </a:p>
        </p:txBody>
      </p:sp>
    </p:spTree>
  </p:cSld>
  <p:clrMapOvr>
    <a:masterClrMapping/>
  </p:clrMapOvr>
  <p:transition spd="slow">
    <p:cu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311700" y="193600"/>
            <a:ext cx="8520600" cy="572700"/>
          </a:xfrm>
          <a:prstGeom prst="rect">
            <a:avLst/>
          </a:prstGeom>
        </p:spPr>
        <p:txBody>
          <a:bodyPr lIns="91425" tIns="91425" rIns="91425" bIns="91425" anchor="t" anchorCtr="0">
            <a:noAutofit/>
          </a:bodyPr>
          <a:lstStyle/>
          <a:p>
            <a:pPr lvl="0" rtl="0">
              <a:spcBef>
                <a:spcPts val="0"/>
              </a:spcBef>
              <a:buNone/>
            </a:pPr>
            <a:r>
              <a:rPr lang="en"/>
              <a:t>Animated Data Visualization - Vote Together 75%</a:t>
            </a:r>
          </a:p>
        </p:txBody>
      </p:sp>
      <p:pic>
        <p:nvPicPr>
          <p:cNvPr id="90" name="Shape 90"/>
          <p:cNvPicPr preferRelativeResize="0"/>
          <p:nvPr/>
        </p:nvPicPr>
        <p:blipFill>
          <a:blip r:embed="rId3">
            <a:alphaModFix/>
          </a:blip>
          <a:stretch>
            <a:fillRect/>
          </a:stretch>
        </p:blipFill>
        <p:spPr>
          <a:xfrm>
            <a:off x="581387" y="888100"/>
            <a:ext cx="7981225" cy="3990600"/>
          </a:xfrm>
          <a:prstGeom prst="rect">
            <a:avLst/>
          </a:prstGeom>
          <a:noFill/>
          <a:ln>
            <a:noFill/>
          </a:ln>
        </p:spPr>
      </p:pic>
    </p:spTree>
  </p:cSld>
  <p:clrMapOvr>
    <a:masterClrMapping/>
  </p:clrMapOvr>
  <p:transition spd="slow">
    <p:cu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311700" y="193600"/>
            <a:ext cx="8520600" cy="572700"/>
          </a:xfrm>
          <a:prstGeom prst="rect">
            <a:avLst/>
          </a:prstGeom>
        </p:spPr>
        <p:txBody>
          <a:bodyPr lIns="91425" tIns="91425" rIns="91425" bIns="91425" anchor="t" anchorCtr="0">
            <a:noAutofit/>
          </a:bodyPr>
          <a:lstStyle/>
          <a:p>
            <a:pPr lvl="0" rtl="0">
              <a:spcBef>
                <a:spcPts val="0"/>
              </a:spcBef>
              <a:buNone/>
            </a:pPr>
            <a:r>
              <a:rPr lang="en"/>
              <a:t>Animated Data Visualization - Vote Together 90%</a:t>
            </a:r>
          </a:p>
        </p:txBody>
      </p:sp>
      <p:pic>
        <p:nvPicPr>
          <p:cNvPr id="96" name="Shape 96"/>
          <p:cNvPicPr preferRelativeResize="0"/>
          <p:nvPr/>
        </p:nvPicPr>
        <p:blipFill>
          <a:blip r:embed="rId3">
            <a:alphaModFix/>
          </a:blip>
          <a:stretch>
            <a:fillRect/>
          </a:stretch>
        </p:blipFill>
        <p:spPr>
          <a:xfrm>
            <a:off x="337587" y="766300"/>
            <a:ext cx="8468824" cy="4234400"/>
          </a:xfrm>
          <a:prstGeom prst="rect">
            <a:avLst/>
          </a:prstGeom>
          <a:noFill/>
          <a:ln>
            <a:noFill/>
          </a:ln>
        </p:spPr>
      </p:pic>
    </p:spTree>
  </p:cSld>
  <p:clrMapOvr>
    <a:masterClrMapping/>
  </p:clrMapOvr>
  <p:transition spd="slow">
    <p:cu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Shape 101"/>
          <p:cNvSpPr txBox="1">
            <a:spLocks noGrp="1"/>
          </p:cNvSpPr>
          <p:nvPr>
            <p:ph type="title"/>
          </p:nvPr>
        </p:nvSpPr>
        <p:spPr>
          <a:xfrm>
            <a:off x="311700" y="193600"/>
            <a:ext cx="8520600" cy="572700"/>
          </a:xfrm>
          <a:prstGeom prst="rect">
            <a:avLst/>
          </a:prstGeom>
        </p:spPr>
        <p:txBody>
          <a:bodyPr lIns="91425" tIns="91425" rIns="91425" bIns="91425" anchor="t" anchorCtr="0">
            <a:noAutofit/>
          </a:bodyPr>
          <a:lstStyle/>
          <a:p>
            <a:pPr lvl="0" rtl="0">
              <a:spcBef>
                <a:spcPts val="0"/>
              </a:spcBef>
              <a:buNone/>
            </a:pPr>
            <a:r>
              <a:rPr lang="en"/>
              <a:t>Animated Data Visualization - Vote Together 95%</a:t>
            </a:r>
          </a:p>
        </p:txBody>
      </p:sp>
      <p:pic>
        <p:nvPicPr>
          <p:cNvPr id="102" name="Shape 102"/>
          <p:cNvPicPr preferRelativeResize="0"/>
          <p:nvPr/>
        </p:nvPicPr>
        <p:blipFill>
          <a:blip r:embed="rId3">
            <a:alphaModFix/>
          </a:blip>
          <a:stretch>
            <a:fillRect/>
          </a:stretch>
        </p:blipFill>
        <p:spPr>
          <a:xfrm>
            <a:off x="410912" y="766299"/>
            <a:ext cx="8322175" cy="4239125"/>
          </a:xfrm>
          <a:prstGeom prst="rect">
            <a:avLst/>
          </a:prstGeom>
          <a:noFill/>
          <a:ln>
            <a:noFill/>
          </a:ln>
        </p:spPr>
      </p:pic>
    </p:spTree>
  </p:cSld>
  <p:clrMapOvr>
    <a:masterClrMapping/>
  </p:clrMapOvr>
  <p:transition spd="slow">
    <p:cu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Shape 107"/>
          <p:cNvSpPr txBox="1">
            <a:spLocks noGrp="1"/>
          </p:cNvSpPr>
          <p:nvPr>
            <p:ph type="title"/>
          </p:nvPr>
        </p:nvSpPr>
        <p:spPr>
          <a:xfrm>
            <a:off x="311700" y="445025"/>
            <a:ext cx="8520600" cy="572700"/>
          </a:xfrm>
          <a:prstGeom prst="rect">
            <a:avLst/>
          </a:prstGeom>
        </p:spPr>
        <p:txBody>
          <a:bodyPr lIns="91425" tIns="91425" rIns="91425" bIns="91425" anchor="t" anchorCtr="0">
            <a:noAutofit/>
          </a:bodyPr>
          <a:lstStyle/>
          <a:p>
            <a:pPr lvl="0">
              <a:spcBef>
                <a:spcPts val="0"/>
              </a:spcBef>
              <a:buNone/>
            </a:pPr>
            <a:r>
              <a:rPr lang="en"/>
              <a:t>Implied Lobbying Strategy</a:t>
            </a:r>
          </a:p>
        </p:txBody>
      </p:sp>
      <p:sp>
        <p:nvSpPr>
          <p:cNvPr id="108" name="Shape 108"/>
          <p:cNvSpPr txBox="1">
            <a:spLocks noGrp="1"/>
          </p:cNvSpPr>
          <p:nvPr>
            <p:ph type="body" idx="1"/>
          </p:nvPr>
        </p:nvSpPr>
        <p:spPr>
          <a:xfrm>
            <a:off x="311700" y="1152475"/>
            <a:ext cx="8520600" cy="1183500"/>
          </a:xfrm>
          <a:prstGeom prst="rect">
            <a:avLst/>
          </a:prstGeom>
        </p:spPr>
        <p:txBody>
          <a:bodyPr lIns="91425" tIns="91425" rIns="91425" bIns="91425" anchor="t" anchorCtr="0">
            <a:noAutofit/>
          </a:bodyPr>
          <a:lstStyle/>
          <a:p>
            <a:pPr marL="457200" lvl="0" indent="-228600" rtl="0">
              <a:spcBef>
                <a:spcPts val="0"/>
              </a:spcBef>
              <a:buChar char="-"/>
            </a:pPr>
            <a:r>
              <a:rPr lang="en"/>
              <a:t>We can identify groups that nearly always vote in concert.</a:t>
            </a:r>
          </a:p>
          <a:p>
            <a:pPr marL="457200" lvl="0" indent="-228600" rtl="0">
              <a:spcBef>
                <a:spcPts val="0"/>
              </a:spcBef>
              <a:buChar char="-"/>
            </a:pPr>
            <a:r>
              <a:rPr lang="en"/>
              <a:t>Target highly connected (influential) individuals in such a group.</a:t>
            </a:r>
          </a:p>
          <a:p>
            <a:pPr marL="457200" lvl="0" indent="-228600">
              <a:spcBef>
                <a:spcPts val="0"/>
              </a:spcBef>
              <a:buChar char="-"/>
            </a:pPr>
            <a:r>
              <a:rPr lang="en"/>
              <a:t>Should be attempted for party in power when partisan conflict is high.</a:t>
            </a:r>
          </a:p>
        </p:txBody>
      </p:sp>
      <p:pic>
        <p:nvPicPr>
          <p:cNvPr id="109" name="Shape 109"/>
          <p:cNvPicPr preferRelativeResize="0"/>
          <p:nvPr/>
        </p:nvPicPr>
        <p:blipFill>
          <a:blip r:embed="rId3">
            <a:alphaModFix/>
          </a:blip>
          <a:stretch>
            <a:fillRect/>
          </a:stretch>
        </p:blipFill>
        <p:spPr>
          <a:xfrm>
            <a:off x="311700" y="2335975"/>
            <a:ext cx="5969949" cy="2767324"/>
          </a:xfrm>
          <a:prstGeom prst="rect">
            <a:avLst/>
          </a:prstGeom>
          <a:noFill/>
          <a:ln>
            <a:noFill/>
          </a:ln>
        </p:spPr>
      </p:pic>
      <p:sp>
        <p:nvSpPr>
          <p:cNvPr id="110" name="Shape 110"/>
          <p:cNvSpPr txBox="1"/>
          <p:nvPr/>
        </p:nvSpPr>
        <p:spPr>
          <a:xfrm>
            <a:off x="5897750" y="3645500"/>
            <a:ext cx="2817600" cy="890400"/>
          </a:xfrm>
          <a:prstGeom prst="rect">
            <a:avLst/>
          </a:prstGeom>
          <a:noFill/>
          <a:ln>
            <a:noFill/>
          </a:ln>
        </p:spPr>
        <p:txBody>
          <a:bodyPr lIns="91425" tIns="91425" rIns="91425" bIns="91425" anchor="t" anchorCtr="0">
            <a:noAutofit/>
          </a:bodyPr>
          <a:lstStyle/>
          <a:p>
            <a:pPr lvl="0" algn="just">
              <a:spcBef>
                <a:spcPts val="0"/>
              </a:spcBef>
              <a:buNone/>
            </a:pPr>
            <a:r>
              <a:rPr lang="en"/>
              <a:t>Recent democrats and one “independent” that vote together 95% of the time.</a:t>
            </a:r>
          </a:p>
        </p:txBody>
      </p:sp>
    </p:spTree>
  </p:cSld>
  <p:clrMapOvr>
    <a:masterClrMapping/>
  </p:clrMapOvr>
  <p:transition spd="slow">
    <p:cut/>
  </p:transition>
</p:sld>
</file>

<file path=ppt/theme/theme1.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TotalTime>
  <Words>1249</Words>
  <Application>Microsoft Office PowerPoint</Application>
  <PresentationFormat>On-screen Show (16:9)</PresentationFormat>
  <Paragraphs>182</Paragraphs>
  <Slides>27</Slides>
  <Notes>27</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27</vt:i4>
      </vt:variant>
    </vt:vector>
  </HeadingPairs>
  <TitlesOfParts>
    <vt:vector size="29" baseType="lpstr">
      <vt:lpstr>Arial</vt:lpstr>
      <vt:lpstr>simple-light-2</vt:lpstr>
      <vt:lpstr>High-Impact Lobbying</vt:lpstr>
      <vt:lpstr>The Problem - Business Value</vt:lpstr>
      <vt:lpstr>Data Work</vt:lpstr>
      <vt:lpstr>A look at the US Senate</vt:lpstr>
      <vt:lpstr>Animated Data Visualization</vt:lpstr>
      <vt:lpstr>Animated Data Visualization - Vote Together 75%</vt:lpstr>
      <vt:lpstr>Animated Data Visualization - Vote Together 90%</vt:lpstr>
      <vt:lpstr>Animated Data Visualization - Vote Together 95%</vt:lpstr>
      <vt:lpstr>Implied Lobbying Strategy</vt:lpstr>
      <vt:lpstr>Clustering In Spark</vt:lpstr>
      <vt:lpstr>K-Medioids</vt:lpstr>
      <vt:lpstr>Performance</vt:lpstr>
      <vt:lpstr>Experiment</vt:lpstr>
      <vt:lpstr>Clusters in iGraph</vt:lpstr>
      <vt:lpstr>Example Clusters</vt:lpstr>
      <vt:lpstr>Results</vt:lpstr>
      <vt:lpstr>A Comparison of Community Detection Algorithms</vt:lpstr>
      <vt:lpstr>A Comparison of Community Detection Algorithms</vt:lpstr>
      <vt:lpstr>A Comparison of Community Detection Algorithms</vt:lpstr>
      <vt:lpstr>Data - Digging Deeper</vt:lpstr>
      <vt:lpstr>Using a separate BI process - load bill text</vt:lpstr>
      <vt:lpstr>Data Collection - Difficulties </vt:lpstr>
      <vt:lpstr>Bills passed by congress - themes</vt:lpstr>
      <vt:lpstr>Bills failed by congress - themes </vt:lpstr>
      <vt:lpstr>Word2Vec - Passed- Synonyms - health</vt:lpstr>
      <vt:lpstr>Word2Vec - Failed Synonyms - health </vt:lpstr>
      <vt:lpstr>References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High-Impact Lobbying</dc:title>
  <dc:creator>user</dc:creator>
  <cp:lastModifiedBy>user</cp:lastModifiedBy>
  <cp:revision>26</cp:revision>
  <dcterms:modified xsi:type="dcterms:W3CDTF">2016-04-24T23:58:10Z</dcterms:modified>
</cp:coreProperties>
</file>